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9" r:id="rId3"/>
    <p:sldId id="262" r:id="rId4"/>
    <p:sldId id="263" r:id="rId5"/>
    <p:sldId id="265" r:id="rId6"/>
    <p:sldId id="270" r:id="rId7"/>
    <p:sldId id="271" r:id="rId8"/>
    <p:sldId id="273" r:id="rId9"/>
    <p:sldId id="275" r:id="rId10"/>
    <p:sldId id="277" r:id="rId11"/>
    <p:sldId id="278" r:id="rId12"/>
    <p:sldId id="280" r:id="rId13"/>
    <p:sldId id="281" r:id="rId14"/>
    <p:sldId id="282" r:id="rId15"/>
    <p:sldId id="284" r:id="rId16"/>
    <p:sldId id="286" r:id="rId17"/>
    <p:sldId id="287" r:id="rId18"/>
    <p:sldId id="291" r:id="rId19"/>
    <p:sldId id="292" r:id="rId20"/>
    <p:sldId id="295" r:id="rId21"/>
    <p:sldId id="305" r:id="rId22"/>
    <p:sldId id="299" r:id="rId23"/>
    <p:sldId id="298" r:id="rId24"/>
    <p:sldId id="300" r:id="rId25"/>
    <p:sldId id="304" r:id="rId26"/>
    <p:sldId id="306" r:id="rId27"/>
  </p:sldIdLst>
  <p:sldSz cx="14630400" cy="8229600"/>
  <p:notesSz cx="8229600" cy="14630400"/>
  <p:embeddedFontLst>
    <p:embeddedFont>
      <p:font typeface="Alice" panose="020B0604020202020204" charset="0"/>
      <p:regular r:id="rId29"/>
    </p:embeddedFont>
    <p:embeddedFont>
      <p:font typeface="Consolas" panose="020B0609020204030204" pitchFamily="49" charset="0"/>
      <p:regular r:id="rId30"/>
      <p:bold r:id="rId31"/>
      <p:italic r:id="rId32"/>
      <p:boldItalic r:id="rId33"/>
    </p:embeddedFont>
    <p:embeddedFont>
      <p:font typeface="Lora" pitchFamily="2" charset="0"/>
      <p:regular r:id="rId34"/>
      <p:bold r:id="rId35"/>
      <p: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10"/>
  </p:normalViewPr>
  <p:slideViewPr>
    <p:cSldViewPr snapToGrid="0" snapToObjects="1">
      <p:cViewPr varScale="1">
        <p:scale>
          <a:sx n="79" d="100"/>
          <a:sy n="79" d="100"/>
        </p:scale>
        <p:origin x="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330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6405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gKmxy4n1YStd7Ixd2uw9Z-6wfU6qhRn7?usp=sharing" TargetMode="External"/><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5152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Deep Learning Multi-Class Classification Using Keras</a:t>
            </a:r>
            <a:endParaRPr lang="en-US" sz="6150" dirty="0"/>
          </a:p>
        </p:txBody>
      </p:sp>
      <p:sp>
        <p:nvSpPr>
          <p:cNvPr id="4" name="Text 1"/>
          <p:cNvSpPr/>
          <p:nvPr/>
        </p:nvSpPr>
        <p:spPr>
          <a:xfrm>
            <a:off x="62801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presentation explores the process of building and evaluating a multi-class classification model using Keras, a popular deep learning library. We will compare the performance of a best practices model with a model designed using Keras Tuner.</a:t>
            </a:r>
            <a:endParaRPr lang="en-US" sz="1750" dirty="0"/>
          </a:p>
        </p:txBody>
      </p:sp>
      <p:sp>
        <p:nvSpPr>
          <p:cNvPr id="5" name="TextBox 4">
            <a:extLst>
              <a:ext uri="{FF2B5EF4-FFF2-40B4-BE49-F238E27FC236}">
                <a16:creationId xmlns:a16="http://schemas.microsoft.com/office/drawing/2014/main" id="{A7441987-E607-D658-8539-16996BDFDEDF}"/>
              </a:ext>
            </a:extLst>
          </p:cNvPr>
          <p:cNvSpPr txBox="1"/>
          <p:nvPr/>
        </p:nvSpPr>
        <p:spPr>
          <a:xfrm>
            <a:off x="11240428" y="6818115"/>
            <a:ext cx="3300761" cy="646331"/>
          </a:xfrm>
          <a:prstGeom prst="rect">
            <a:avLst/>
          </a:prstGeom>
          <a:noFill/>
        </p:spPr>
        <p:txBody>
          <a:bodyPr wrap="square" rtlCol="0">
            <a:spAutoFit/>
          </a:bodyPr>
          <a:lstStyle/>
          <a:p>
            <a:r>
              <a:rPr lang="en-IN" dirty="0"/>
              <a:t>Krishna Khandelwal</a:t>
            </a:r>
          </a:p>
          <a:p>
            <a:r>
              <a:rPr lang="en-IN" dirty="0"/>
              <a:t>S1364040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1"/>
          <p:cNvSpPr/>
          <p:nvPr/>
        </p:nvSpPr>
        <p:spPr>
          <a:xfrm>
            <a:off x="264594" y="271547"/>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Defined a Sequential neural network model</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4" name="Text 2"/>
          <p:cNvSpPr/>
          <p:nvPr/>
        </p:nvSpPr>
        <p:spPr>
          <a:xfrm>
            <a:off x="264594" y="740910"/>
            <a:ext cx="7597016" cy="741045"/>
          </a:xfrm>
          <a:prstGeom prst="rect">
            <a:avLst/>
          </a:prstGeom>
          <a:noFill/>
          <a:ln/>
        </p:spPr>
        <p:txBody>
          <a:bodyPr wrap="squar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First hidden layer</a:t>
            </a:r>
            <a:r>
              <a:rPr lang="en-US" sz="1750" dirty="0">
                <a:solidFill>
                  <a:srgbClr val="2C2821"/>
                </a:solidFill>
                <a:latin typeface="Lora" pitchFamily="34" charset="0"/>
                <a:ea typeface="Lora" pitchFamily="34" charset="-122"/>
                <a:cs typeface="Lora" pitchFamily="34" charset="-120"/>
              </a:rPr>
              <a:t>: A </a:t>
            </a:r>
            <a:r>
              <a:rPr lang="en-US" sz="1750" dirty="0">
                <a:solidFill>
                  <a:srgbClr val="2C2821"/>
                </a:solidFill>
                <a:highlight>
                  <a:srgbClr val="D7F4E4"/>
                </a:highlight>
                <a:latin typeface="Consolas" pitchFamily="34" charset="0"/>
                <a:ea typeface="Consolas" pitchFamily="34" charset="-122"/>
                <a:cs typeface="Consolas" pitchFamily="34" charset="-120"/>
              </a:rPr>
              <a:t>Dense</a:t>
            </a:r>
            <a:r>
              <a:rPr lang="en-US" sz="1750" dirty="0">
                <a:solidFill>
                  <a:srgbClr val="2C2821"/>
                </a:solidFill>
                <a:latin typeface="Lora" pitchFamily="34" charset="0"/>
                <a:ea typeface="Lora" pitchFamily="34" charset="-122"/>
                <a:cs typeface="Lora" pitchFamily="34" charset="-120"/>
              </a:rPr>
              <a:t> layer with 64 units, ReLU activation, and input shape based on the number of features in </a:t>
            </a:r>
            <a:r>
              <a:rPr lang="en-US" sz="1750" dirty="0">
                <a:solidFill>
                  <a:srgbClr val="2C2821"/>
                </a:solidFill>
                <a:highlight>
                  <a:srgbClr val="D7F4E4"/>
                </a:highlight>
                <a:latin typeface="Consolas" pitchFamily="34" charset="0"/>
                <a:ea typeface="Consolas" pitchFamily="34" charset="-122"/>
                <a:cs typeface="Consolas" pitchFamily="34" charset="-120"/>
              </a:rPr>
              <a:t>X_train_prepared</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5" name="Text 3"/>
          <p:cNvSpPr/>
          <p:nvPr/>
        </p:nvSpPr>
        <p:spPr>
          <a:xfrm>
            <a:off x="264594" y="1780092"/>
            <a:ext cx="12317016" cy="37052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Second hidden layer</a:t>
            </a:r>
            <a:r>
              <a:rPr lang="en-US" sz="1750" dirty="0">
                <a:solidFill>
                  <a:srgbClr val="2C2821"/>
                </a:solidFill>
                <a:latin typeface="Lora" pitchFamily="34" charset="0"/>
                <a:ea typeface="Lora" pitchFamily="34" charset="-122"/>
                <a:cs typeface="Lora" pitchFamily="34" charset="-120"/>
              </a:rPr>
              <a:t>: A </a:t>
            </a:r>
            <a:r>
              <a:rPr lang="en-US" sz="1750" dirty="0">
                <a:solidFill>
                  <a:srgbClr val="2C2821"/>
                </a:solidFill>
                <a:highlight>
                  <a:srgbClr val="D7F4E4"/>
                </a:highlight>
                <a:latin typeface="Consolas" pitchFamily="34" charset="0"/>
                <a:ea typeface="Consolas" pitchFamily="34" charset="-122"/>
                <a:cs typeface="Consolas" pitchFamily="34" charset="-120"/>
              </a:rPr>
              <a:t>Dense</a:t>
            </a:r>
            <a:r>
              <a:rPr lang="en-US" sz="1750" dirty="0">
                <a:solidFill>
                  <a:srgbClr val="2C2821"/>
                </a:solidFill>
                <a:latin typeface="Lora" pitchFamily="34" charset="0"/>
                <a:ea typeface="Lora" pitchFamily="34" charset="-122"/>
                <a:cs typeface="Lora" pitchFamily="34" charset="-120"/>
              </a:rPr>
              <a:t> layer with 32 units and ReLU activation.</a:t>
            </a:r>
            <a:endParaRPr lang="en-US" sz="1750" dirty="0"/>
          </a:p>
        </p:txBody>
      </p:sp>
      <p:sp>
        <p:nvSpPr>
          <p:cNvPr id="6" name="Text 4"/>
          <p:cNvSpPr/>
          <p:nvPr/>
        </p:nvSpPr>
        <p:spPr>
          <a:xfrm>
            <a:off x="264594" y="2381589"/>
            <a:ext cx="7909250" cy="733425"/>
          </a:xfrm>
          <a:prstGeom prst="rect">
            <a:avLst/>
          </a:prstGeom>
          <a:noFill/>
          <a:ln/>
        </p:spPr>
        <p:txBody>
          <a:bodyPr wrap="squar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Output layer</a:t>
            </a:r>
            <a:r>
              <a:rPr lang="en-US" sz="1750" dirty="0">
                <a:solidFill>
                  <a:srgbClr val="2C2821"/>
                </a:solidFill>
                <a:latin typeface="Lora" pitchFamily="34" charset="0"/>
                <a:ea typeface="Lora" pitchFamily="34" charset="-122"/>
                <a:cs typeface="Lora" pitchFamily="34" charset="-120"/>
              </a:rPr>
              <a:t>: A </a:t>
            </a:r>
            <a:r>
              <a:rPr lang="en-US" sz="1750" dirty="0">
                <a:solidFill>
                  <a:srgbClr val="2C2821"/>
                </a:solidFill>
                <a:highlight>
                  <a:srgbClr val="D7F4E4"/>
                </a:highlight>
                <a:latin typeface="Consolas" pitchFamily="34" charset="0"/>
                <a:ea typeface="Consolas" pitchFamily="34" charset="-122"/>
                <a:cs typeface="Consolas" pitchFamily="34" charset="-120"/>
              </a:rPr>
              <a:t>Dense</a:t>
            </a:r>
            <a:r>
              <a:rPr lang="en-US" sz="1750" dirty="0">
                <a:solidFill>
                  <a:srgbClr val="2C2821"/>
                </a:solidFill>
                <a:latin typeface="Lora" pitchFamily="34" charset="0"/>
                <a:ea typeface="Lora" pitchFamily="34" charset="-122"/>
                <a:cs typeface="Lora" pitchFamily="34" charset="-120"/>
              </a:rPr>
              <a:t> layer with units equal to the number of classes in </a:t>
            </a:r>
            <a:r>
              <a:rPr lang="en-US" sz="1750" dirty="0">
                <a:solidFill>
                  <a:srgbClr val="2C2821"/>
                </a:solidFill>
                <a:highlight>
                  <a:srgbClr val="D7F4E4"/>
                </a:highlight>
                <a:latin typeface="Consolas" pitchFamily="34" charset="0"/>
                <a:ea typeface="Consolas" pitchFamily="34" charset="-122"/>
                <a:cs typeface="Consolas" pitchFamily="34" charset="-120"/>
              </a:rPr>
              <a:t>y_train_transformed</a:t>
            </a:r>
            <a:r>
              <a:rPr lang="en-US" sz="1750" dirty="0">
                <a:solidFill>
                  <a:srgbClr val="2C2821"/>
                </a:solidFill>
                <a:latin typeface="Lora" pitchFamily="34" charset="0"/>
                <a:ea typeface="Lora" pitchFamily="34" charset="-122"/>
                <a:cs typeface="Lora" pitchFamily="34" charset="-120"/>
              </a:rPr>
              <a:t>, using softmax activation for multiclass classification.</a:t>
            </a:r>
            <a:endParaRPr lang="en-US" sz="1750" dirty="0"/>
          </a:p>
        </p:txBody>
      </p:sp>
      <p:sp>
        <p:nvSpPr>
          <p:cNvPr id="7" name="Text 5"/>
          <p:cNvSpPr/>
          <p:nvPr/>
        </p:nvSpPr>
        <p:spPr>
          <a:xfrm>
            <a:off x="264594" y="3388995"/>
            <a:ext cx="900206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Compiled the model</a:t>
            </a:r>
            <a:r>
              <a:rPr lang="en-US" sz="1750" dirty="0">
                <a:solidFill>
                  <a:srgbClr val="2C2821"/>
                </a:solidFill>
                <a:latin typeface="Lora" pitchFamily="34" charset="0"/>
                <a:ea typeface="Lora" pitchFamily="34" charset="-122"/>
                <a:cs typeface="Lora" pitchFamily="34" charset="-120"/>
              </a:rPr>
              <a:t> using the </a:t>
            </a:r>
            <a:r>
              <a:rPr lang="en-US" sz="1750" b="1" dirty="0">
                <a:solidFill>
                  <a:srgbClr val="2C2821"/>
                </a:solidFill>
                <a:latin typeface="Lora" pitchFamily="34" charset="0"/>
                <a:ea typeface="Lora" pitchFamily="34" charset="-122"/>
                <a:cs typeface="Lora" pitchFamily="34" charset="-120"/>
              </a:rPr>
              <a:t>Adam optimizer</a:t>
            </a:r>
            <a:r>
              <a:rPr lang="en-US" sz="1750" dirty="0">
                <a:solidFill>
                  <a:srgbClr val="2C2821"/>
                </a:solidFill>
                <a:latin typeface="Lora" pitchFamily="34" charset="0"/>
                <a:ea typeface="Lora" pitchFamily="34" charset="-122"/>
                <a:cs typeface="Lora" pitchFamily="34" charset="-120"/>
              </a:rPr>
              <a:t> and </a:t>
            </a:r>
            <a:r>
              <a:rPr lang="en-US" sz="1750" b="1" dirty="0">
                <a:solidFill>
                  <a:srgbClr val="2C2821"/>
                </a:solidFill>
                <a:latin typeface="Lora" pitchFamily="34" charset="0"/>
                <a:ea typeface="Lora" pitchFamily="34" charset="-122"/>
                <a:cs typeface="Lora" pitchFamily="34" charset="-120"/>
              </a:rPr>
              <a:t>categorical crossentropy loss</a:t>
            </a:r>
            <a:r>
              <a:rPr lang="en-US" sz="1750" dirty="0">
                <a:solidFill>
                  <a:srgbClr val="2C2821"/>
                </a:solidFill>
                <a:latin typeface="Lora" pitchFamily="34" charset="0"/>
                <a:ea typeface="Lora" pitchFamily="34" charset="-122"/>
                <a:cs typeface="Lora" pitchFamily="34" charset="-120"/>
              </a:rPr>
              <a:t> (appropriate for multiclass classification). The model's performance will be evaluated using </a:t>
            </a:r>
            <a:r>
              <a:rPr lang="en-US" sz="1750" b="1" dirty="0">
                <a:solidFill>
                  <a:srgbClr val="2C2821"/>
                </a:solidFill>
                <a:latin typeface="Lora" pitchFamily="34" charset="0"/>
                <a:ea typeface="Lora" pitchFamily="34" charset="-122"/>
                <a:cs typeface="Lora" pitchFamily="34" charset="-120"/>
              </a:rPr>
              <a:t>accuracy</a:t>
            </a:r>
            <a:r>
              <a:rPr lang="en-US" sz="1750" dirty="0">
                <a:solidFill>
                  <a:srgbClr val="2C2821"/>
                </a:solidFill>
                <a:latin typeface="Lora" pitchFamily="34" charset="0"/>
                <a:ea typeface="Lora" pitchFamily="34" charset="-122"/>
                <a:cs typeface="Lora" pitchFamily="34" charset="-120"/>
              </a:rPr>
              <a:t> as a metric.</a:t>
            </a:r>
            <a:endParaRPr lang="en-US" sz="1750" dirty="0"/>
          </a:p>
        </p:txBody>
      </p:sp>
      <p:pic>
        <p:nvPicPr>
          <p:cNvPr id="8" name="Image 0" descr="preencoded.png"/>
          <p:cNvPicPr>
            <a:picLocks noChangeAspect="1"/>
          </p:cNvPicPr>
          <p:nvPr/>
        </p:nvPicPr>
        <p:blipFill>
          <a:blip r:embed="rId3"/>
          <a:stretch>
            <a:fillRect/>
          </a:stretch>
        </p:blipFill>
        <p:spPr>
          <a:xfrm>
            <a:off x="1340199" y="4923841"/>
            <a:ext cx="13042821" cy="30513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0835" y="199586"/>
            <a:ext cx="6588316" cy="5911572"/>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7315200" y="2799100"/>
            <a:ext cx="7110788" cy="53304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3" name="Text 1"/>
          <p:cNvSpPr/>
          <p:nvPr/>
        </p:nvSpPr>
        <p:spPr>
          <a:xfrm>
            <a:off x="1156692" y="1175626"/>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Imported the </a:t>
            </a:r>
            <a:r>
              <a:rPr lang="en-US" sz="1750" dirty="0">
                <a:solidFill>
                  <a:srgbClr val="2C2821"/>
                </a:solidFill>
                <a:highlight>
                  <a:srgbClr val="D7F4E4"/>
                </a:highlight>
                <a:latin typeface="Consolas" pitchFamily="34" charset="0"/>
                <a:ea typeface="Consolas" pitchFamily="34" charset="-122"/>
                <a:cs typeface="Consolas" pitchFamily="34" charset="-120"/>
              </a:rPr>
              <a:t>EarlyStopping</a:t>
            </a:r>
            <a:r>
              <a:rPr lang="en-US" sz="1750" b="1" dirty="0">
                <a:solidFill>
                  <a:srgbClr val="2C2821"/>
                </a:solidFill>
                <a:latin typeface="Lora" pitchFamily="34" charset="0"/>
                <a:ea typeface="Lora" pitchFamily="34" charset="-122"/>
                <a:cs typeface="Lora" pitchFamily="34" charset="-120"/>
              </a:rPr>
              <a:t> callback</a:t>
            </a:r>
            <a:r>
              <a:rPr lang="en-US" sz="1750" dirty="0">
                <a:solidFill>
                  <a:srgbClr val="2C2821"/>
                </a:solidFill>
                <a:latin typeface="Lora" pitchFamily="34" charset="0"/>
                <a:ea typeface="Lora" pitchFamily="34" charset="-122"/>
                <a:cs typeface="Lora" pitchFamily="34" charset="-120"/>
              </a:rPr>
              <a:t> from </a:t>
            </a:r>
            <a:r>
              <a:rPr lang="en-US" sz="1750" dirty="0">
                <a:solidFill>
                  <a:srgbClr val="2C2821"/>
                </a:solidFill>
                <a:highlight>
                  <a:srgbClr val="D7F4E4"/>
                </a:highlight>
                <a:latin typeface="Consolas" pitchFamily="34" charset="0"/>
                <a:ea typeface="Consolas" pitchFamily="34" charset="-122"/>
                <a:cs typeface="Consolas" pitchFamily="34" charset="-120"/>
              </a:rPr>
              <a:t>tensorflow.keras.callbacks</a:t>
            </a:r>
            <a:r>
              <a:rPr lang="en-US" sz="1750" dirty="0">
                <a:solidFill>
                  <a:srgbClr val="2C2821"/>
                </a:solidFill>
                <a:latin typeface="Lora" pitchFamily="34" charset="0"/>
                <a:ea typeface="Lora" pitchFamily="34" charset="-122"/>
                <a:cs typeface="Lora" pitchFamily="34" charset="-120"/>
              </a:rPr>
              <a:t> to monitor validation loss and stop training if it doesn’t improve for 5 epochs (patience of 5), while restoring the best weights.</a:t>
            </a:r>
            <a:endParaRPr lang="en-US" sz="1750" dirty="0"/>
          </a:p>
        </p:txBody>
      </p:sp>
      <p:sp>
        <p:nvSpPr>
          <p:cNvPr id="4" name="Text 2"/>
          <p:cNvSpPr/>
          <p:nvPr/>
        </p:nvSpPr>
        <p:spPr>
          <a:xfrm>
            <a:off x="1156692" y="2279691"/>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Defined the early stopping callback</a:t>
            </a:r>
            <a:r>
              <a:rPr lang="en-US" sz="1750" dirty="0">
                <a:solidFill>
                  <a:srgbClr val="2C2821"/>
                </a:solidFill>
                <a:latin typeface="Lora" pitchFamily="34" charset="0"/>
                <a:ea typeface="Lora" pitchFamily="34" charset="-122"/>
                <a:cs typeface="Lora" pitchFamily="34" charset="-120"/>
              </a:rPr>
              <a:t> by setting it to monitor the </a:t>
            </a:r>
            <a:r>
              <a:rPr lang="en-US" sz="1750" dirty="0">
                <a:solidFill>
                  <a:srgbClr val="2C2821"/>
                </a:solidFill>
                <a:highlight>
                  <a:srgbClr val="D7F4E4"/>
                </a:highlight>
                <a:latin typeface="Consolas" pitchFamily="34" charset="0"/>
                <a:ea typeface="Consolas" pitchFamily="34" charset="-122"/>
                <a:cs typeface="Consolas" pitchFamily="34" charset="-120"/>
              </a:rPr>
              <a:t>val_loss</a:t>
            </a:r>
            <a:r>
              <a:rPr lang="en-US" sz="1750" dirty="0">
                <a:solidFill>
                  <a:srgbClr val="2C2821"/>
                </a:solidFill>
                <a:latin typeface="Lora" pitchFamily="34" charset="0"/>
                <a:ea typeface="Lora" pitchFamily="34" charset="-122"/>
                <a:cs typeface="Lora" pitchFamily="34" charset="-120"/>
              </a:rPr>
              <a:t> and restoring the best weights when training stops.</a:t>
            </a:r>
            <a:endParaRPr lang="en-US" sz="1750" dirty="0"/>
          </a:p>
        </p:txBody>
      </p:sp>
      <p:sp>
        <p:nvSpPr>
          <p:cNvPr id="5" name="Text 3"/>
          <p:cNvSpPr/>
          <p:nvPr/>
        </p:nvSpPr>
        <p:spPr>
          <a:xfrm>
            <a:off x="1156692" y="3432452"/>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Trained the model</a:t>
            </a:r>
            <a:r>
              <a:rPr lang="en-US" sz="1750" dirty="0">
                <a:solidFill>
                  <a:srgbClr val="2C2821"/>
                </a:solidFill>
                <a:latin typeface="Lora" pitchFamily="34" charset="0"/>
                <a:ea typeface="Lora" pitchFamily="34" charset="-122"/>
                <a:cs typeface="Lora" pitchFamily="34" charset="-120"/>
              </a:rPr>
              <a:t> on the training data (</a:t>
            </a:r>
            <a:r>
              <a:rPr lang="en-US" sz="1750" dirty="0">
                <a:solidFill>
                  <a:srgbClr val="2C2821"/>
                </a:solidFill>
                <a:highlight>
                  <a:srgbClr val="D7F4E4"/>
                </a:highlight>
                <a:latin typeface="Consolas" pitchFamily="34" charset="0"/>
                <a:ea typeface="Consolas" pitchFamily="34" charset="-122"/>
                <a:cs typeface="Consolas" pitchFamily="34" charset="-120"/>
              </a:rPr>
              <a:t>X_train_prepared</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y_train_transformed</a:t>
            </a:r>
            <a:r>
              <a:rPr lang="en-US" sz="1750" dirty="0">
                <a:solidFill>
                  <a:srgbClr val="2C2821"/>
                </a:solidFill>
                <a:latin typeface="Lora" pitchFamily="34" charset="0"/>
                <a:ea typeface="Lora" pitchFamily="34" charset="-122"/>
                <a:cs typeface="Lora" pitchFamily="34" charset="-120"/>
              </a:rPr>
              <a:t>) for up to 50 epochs, using a batch size of 32.</a:t>
            </a:r>
            <a:endParaRPr lang="en-US" sz="1750" dirty="0"/>
          </a:p>
        </p:txBody>
      </p:sp>
      <p:sp>
        <p:nvSpPr>
          <p:cNvPr id="6" name="Text 4"/>
          <p:cNvSpPr/>
          <p:nvPr/>
        </p:nvSpPr>
        <p:spPr>
          <a:xfrm>
            <a:off x="1519595" y="4335897"/>
            <a:ext cx="12317016" cy="37052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The training data as a </a:t>
            </a:r>
            <a:r>
              <a:rPr lang="en-US" sz="1750" b="1" dirty="0">
                <a:solidFill>
                  <a:srgbClr val="2C2821"/>
                </a:solidFill>
                <a:latin typeface="Lora" pitchFamily="34" charset="0"/>
                <a:ea typeface="Lora" pitchFamily="34" charset="-122"/>
                <a:cs typeface="Lora" pitchFamily="34" charset="-120"/>
              </a:rPr>
              <a:t>validation set</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validation_split=0.2</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7" name="Text 5"/>
          <p:cNvSpPr/>
          <p:nvPr/>
        </p:nvSpPr>
        <p:spPr>
          <a:xfrm>
            <a:off x="1519595" y="4889393"/>
            <a:ext cx="12317016" cy="36290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Early stopping</a:t>
            </a:r>
            <a:r>
              <a:rPr lang="en-US" sz="1750" dirty="0">
                <a:solidFill>
                  <a:srgbClr val="2C2821"/>
                </a:solidFill>
                <a:latin typeface="Lora" pitchFamily="34" charset="0"/>
                <a:ea typeface="Lora" pitchFamily="34" charset="-122"/>
                <a:cs typeface="Lora" pitchFamily="34" charset="-120"/>
              </a:rPr>
              <a:t> was used to avoid overfitting by stopping the training when validation loss stops improving.</a:t>
            </a:r>
            <a:endParaRPr lang="en-US" sz="1750" dirty="0"/>
          </a:p>
        </p:txBody>
      </p:sp>
      <p:sp>
        <p:nvSpPr>
          <p:cNvPr id="8" name="Text 6"/>
          <p:cNvSpPr/>
          <p:nvPr/>
        </p:nvSpPr>
        <p:spPr>
          <a:xfrm>
            <a:off x="1156692" y="5513001"/>
            <a:ext cx="12679918"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b="1" dirty="0">
                <a:solidFill>
                  <a:srgbClr val="2C2821"/>
                </a:solidFill>
                <a:latin typeface="Lora" pitchFamily="34" charset="0"/>
                <a:ea typeface="Lora" pitchFamily="34" charset="-122"/>
                <a:cs typeface="Lora" pitchFamily="34" charset="-120"/>
              </a:rPr>
              <a:t>Printed the model summary</a:t>
            </a:r>
            <a:r>
              <a:rPr lang="en-US" sz="1750" dirty="0">
                <a:solidFill>
                  <a:srgbClr val="2C2821"/>
                </a:solidFill>
                <a:latin typeface="Lora" pitchFamily="34" charset="0"/>
                <a:ea typeface="Lora" pitchFamily="34" charset="-122"/>
                <a:cs typeface="Lora" pitchFamily="34" charset="-120"/>
              </a:rPr>
              <a:t> to review the architecture and layers of the model, confirming the structure before training.</a:t>
            </a:r>
            <a:endParaRPr lang="en-US" sz="1750" dirty="0"/>
          </a:p>
        </p:txBody>
      </p:sp>
      <p:sp>
        <p:nvSpPr>
          <p:cNvPr id="9" name="Text 7"/>
          <p:cNvSpPr/>
          <p:nvPr/>
        </p:nvSpPr>
        <p:spPr>
          <a:xfrm>
            <a:off x="4295273" y="687240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approach ensures efficient training while minimizing overfitting.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629085" y="634484"/>
            <a:ext cx="7114699" cy="5911572"/>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36951" y="1329035"/>
            <a:ext cx="5867638" cy="5911572"/>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4" name="Text 0"/>
          <p:cNvSpPr/>
          <p:nvPr/>
        </p:nvSpPr>
        <p:spPr>
          <a:xfrm>
            <a:off x="646748" y="652939"/>
            <a:ext cx="13336905" cy="1154906"/>
          </a:xfrm>
          <a:prstGeom prst="rect">
            <a:avLst/>
          </a:prstGeom>
          <a:noFill/>
          <a:ln/>
        </p:spPr>
        <p:txBody>
          <a:bodyPr wrap="square" lIns="0" tIns="0" rIns="0" bIns="0" rtlCol="0" anchor="t"/>
          <a:lstStyle/>
          <a:p>
            <a:pPr marL="0" indent="0">
              <a:lnSpc>
                <a:spcPts val="4500"/>
              </a:lnSpc>
              <a:buNone/>
            </a:pPr>
            <a:r>
              <a:rPr lang="en-US" sz="3600" b="1" dirty="0">
                <a:solidFill>
                  <a:srgbClr val="233E32"/>
                </a:solidFill>
                <a:latin typeface="Alice" pitchFamily="34" charset="0"/>
                <a:ea typeface="Alice" pitchFamily="34" charset="-122"/>
                <a:cs typeface="Alice" pitchFamily="34" charset="-120"/>
              </a:rPr>
              <a:t>Model 2 - Hyperparameter Optimization using Keras Tuner</a:t>
            </a:r>
            <a:r>
              <a:rPr lang="en-US" sz="3600" dirty="0">
                <a:solidFill>
                  <a:srgbClr val="233E32"/>
                </a:solidFill>
                <a:latin typeface="Alice" pitchFamily="34" charset="0"/>
                <a:ea typeface="Alice" pitchFamily="34" charset="-122"/>
                <a:cs typeface="Alice" pitchFamily="34" charset="-120"/>
              </a:rPr>
              <a:t>:</a:t>
            </a:r>
            <a:endParaRPr lang="en-US" sz="3600" dirty="0"/>
          </a:p>
        </p:txBody>
      </p:sp>
      <p:pic>
        <p:nvPicPr>
          <p:cNvPr id="5" name="Image 0" descr="preencoded.png"/>
          <p:cNvPicPr>
            <a:picLocks noChangeAspect="1"/>
          </p:cNvPicPr>
          <p:nvPr/>
        </p:nvPicPr>
        <p:blipFill>
          <a:blip r:embed="rId4"/>
          <a:stretch>
            <a:fillRect/>
          </a:stretch>
        </p:blipFill>
        <p:spPr>
          <a:xfrm>
            <a:off x="7247062" y="2200347"/>
            <a:ext cx="7251620" cy="59115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3" name="Text 1"/>
          <p:cNvSpPr/>
          <p:nvPr/>
        </p:nvSpPr>
        <p:spPr>
          <a:xfrm>
            <a:off x="942380" y="2177415"/>
            <a:ext cx="13041273" cy="303252"/>
          </a:xfrm>
          <a:prstGeom prst="rect">
            <a:avLst/>
          </a:prstGeom>
          <a:noFill/>
          <a:ln/>
        </p:spPr>
        <p:txBody>
          <a:bodyPr wrap="none" lIns="0" tIns="0" rIns="0" bIns="0" rtlCol="0" anchor="t"/>
          <a:lstStyle/>
          <a:p>
            <a:pPr marL="342900" indent="-342900" algn="l">
              <a:lnSpc>
                <a:spcPts val="2300"/>
              </a:lnSpc>
              <a:buSzPct val="100000"/>
              <a:buFont typeface="+mj-lt"/>
              <a:buAutoNum type="arabicPeriod"/>
            </a:pPr>
            <a:r>
              <a:rPr lang="en-US" sz="1450" b="1" dirty="0">
                <a:solidFill>
                  <a:srgbClr val="2C2821"/>
                </a:solidFill>
                <a:latin typeface="Lora" pitchFamily="34" charset="0"/>
                <a:ea typeface="Lora" pitchFamily="34" charset="-122"/>
                <a:cs typeface="Lora" pitchFamily="34" charset="-120"/>
              </a:rPr>
              <a:t>Defined a function (</a:t>
            </a:r>
            <a:r>
              <a:rPr lang="en-US" sz="1450" dirty="0">
                <a:solidFill>
                  <a:srgbClr val="2C2821"/>
                </a:solidFill>
                <a:highlight>
                  <a:srgbClr val="D7F4E4"/>
                </a:highlight>
                <a:latin typeface="Consolas" pitchFamily="34" charset="0"/>
                <a:ea typeface="Consolas" pitchFamily="34" charset="-122"/>
                <a:cs typeface="Consolas" pitchFamily="34" charset="-120"/>
              </a:rPr>
              <a:t>build_model</a:t>
            </a:r>
            <a:r>
              <a:rPr lang="en-US" sz="1450" b="1" dirty="0">
                <a:solidFill>
                  <a:srgbClr val="2C2821"/>
                </a:solidFill>
                <a:latin typeface="Lora" pitchFamily="34" charset="0"/>
                <a:ea typeface="Lora" pitchFamily="34" charset="-122"/>
                <a:cs typeface="Lora" pitchFamily="34" charset="-120"/>
              </a:rPr>
              <a:t>)</a:t>
            </a:r>
            <a:r>
              <a:rPr lang="en-US" sz="1450" dirty="0">
                <a:solidFill>
                  <a:srgbClr val="2C2821"/>
                </a:solidFill>
                <a:latin typeface="Lora" pitchFamily="34" charset="0"/>
                <a:ea typeface="Lora" pitchFamily="34" charset="-122"/>
                <a:cs typeface="Lora" pitchFamily="34" charset="-120"/>
              </a:rPr>
              <a:t> for Keras Tuner to explore the search space:</a:t>
            </a:r>
            <a:endParaRPr lang="en-US" sz="1450" dirty="0"/>
          </a:p>
        </p:txBody>
      </p:sp>
      <p:sp>
        <p:nvSpPr>
          <p:cNvPr id="4" name="Text 2"/>
          <p:cNvSpPr/>
          <p:nvPr/>
        </p:nvSpPr>
        <p:spPr>
          <a:xfrm>
            <a:off x="1238012" y="2545318"/>
            <a:ext cx="12745641" cy="29563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You defined a </a:t>
            </a:r>
            <a:r>
              <a:rPr lang="en-US" sz="1450" b="1" dirty="0">
                <a:solidFill>
                  <a:srgbClr val="2C2821"/>
                </a:solidFill>
                <a:latin typeface="Lora" pitchFamily="34" charset="0"/>
                <a:ea typeface="Lora" pitchFamily="34" charset="-122"/>
                <a:cs typeface="Lora" pitchFamily="34" charset="-120"/>
              </a:rPr>
              <a:t>sequential model</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5" name="Text 3"/>
          <p:cNvSpPr/>
          <p:nvPr/>
        </p:nvSpPr>
        <p:spPr>
          <a:xfrm>
            <a:off x="1238012" y="2905601"/>
            <a:ext cx="12745641" cy="29563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Tuned the </a:t>
            </a:r>
            <a:r>
              <a:rPr lang="en-US" sz="1450" b="1" dirty="0">
                <a:solidFill>
                  <a:srgbClr val="2C2821"/>
                </a:solidFill>
                <a:latin typeface="Lora" pitchFamily="34" charset="0"/>
                <a:ea typeface="Lora" pitchFamily="34" charset="-122"/>
                <a:cs typeface="Lora" pitchFamily="34" charset="-120"/>
              </a:rPr>
              <a:t>number of hidden layers</a:t>
            </a:r>
            <a:r>
              <a:rPr lang="en-US" sz="1450" dirty="0">
                <a:solidFill>
                  <a:srgbClr val="2C2821"/>
                </a:solidFill>
                <a:latin typeface="Lora" pitchFamily="34" charset="0"/>
                <a:ea typeface="Lora" pitchFamily="34" charset="-122"/>
                <a:cs typeface="Lora" pitchFamily="34" charset="-120"/>
              </a:rPr>
              <a:t> (from 1 to 10).</a:t>
            </a:r>
            <a:endParaRPr lang="en-US" sz="1450" dirty="0"/>
          </a:p>
        </p:txBody>
      </p:sp>
      <p:sp>
        <p:nvSpPr>
          <p:cNvPr id="6" name="Text 4"/>
          <p:cNvSpPr/>
          <p:nvPr/>
        </p:nvSpPr>
        <p:spPr>
          <a:xfrm>
            <a:off x="1238012" y="3265884"/>
            <a:ext cx="12745641" cy="29563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Tuned the </a:t>
            </a:r>
            <a:r>
              <a:rPr lang="en-US" sz="1450" b="1" dirty="0">
                <a:solidFill>
                  <a:srgbClr val="2C2821"/>
                </a:solidFill>
                <a:latin typeface="Lora" pitchFamily="34" charset="0"/>
                <a:ea typeface="Lora" pitchFamily="34" charset="-122"/>
                <a:cs typeface="Lora" pitchFamily="34" charset="-120"/>
              </a:rPr>
              <a:t>number of neurons</a:t>
            </a:r>
            <a:r>
              <a:rPr lang="en-US" sz="1450" dirty="0">
                <a:solidFill>
                  <a:srgbClr val="2C2821"/>
                </a:solidFill>
                <a:latin typeface="Lora" pitchFamily="34" charset="0"/>
                <a:ea typeface="Lora" pitchFamily="34" charset="-122"/>
                <a:cs typeface="Lora" pitchFamily="34" charset="-120"/>
              </a:rPr>
              <a:t> in each hidden layer (from 32 to 256 with a step of 32).</a:t>
            </a:r>
            <a:endParaRPr lang="en-US" sz="1450" dirty="0"/>
          </a:p>
        </p:txBody>
      </p:sp>
      <p:sp>
        <p:nvSpPr>
          <p:cNvPr id="7" name="Text 5"/>
          <p:cNvSpPr/>
          <p:nvPr/>
        </p:nvSpPr>
        <p:spPr>
          <a:xfrm>
            <a:off x="1238012" y="3626168"/>
            <a:ext cx="12745641" cy="29563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Added the output layer with softmax activation for multiclass classification.</a:t>
            </a:r>
            <a:endParaRPr lang="en-US" sz="1450" dirty="0"/>
          </a:p>
        </p:txBody>
      </p:sp>
      <p:sp>
        <p:nvSpPr>
          <p:cNvPr id="8" name="Text 6"/>
          <p:cNvSpPr/>
          <p:nvPr/>
        </p:nvSpPr>
        <p:spPr>
          <a:xfrm>
            <a:off x="1238012" y="3986451"/>
            <a:ext cx="12745641" cy="30325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Tuned the </a:t>
            </a:r>
            <a:r>
              <a:rPr lang="en-US" sz="1450" b="1" dirty="0">
                <a:solidFill>
                  <a:srgbClr val="2C2821"/>
                </a:solidFill>
                <a:latin typeface="Lora" pitchFamily="34" charset="0"/>
                <a:ea typeface="Lora" pitchFamily="34" charset="-122"/>
                <a:cs typeface="Lora" pitchFamily="34" charset="-120"/>
              </a:rPr>
              <a:t>learning rate</a:t>
            </a:r>
            <a:r>
              <a:rPr lang="en-US" sz="1450" dirty="0">
                <a:solidFill>
                  <a:srgbClr val="2C2821"/>
                </a:solidFill>
                <a:latin typeface="Lora" pitchFamily="34" charset="0"/>
                <a:ea typeface="Lora" pitchFamily="34" charset="-122"/>
                <a:cs typeface="Lora" pitchFamily="34" charset="-120"/>
              </a:rPr>
              <a:t> with options </a:t>
            </a:r>
            <a:r>
              <a:rPr lang="en-US" sz="1450" dirty="0">
                <a:solidFill>
                  <a:srgbClr val="2C2821"/>
                </a:solidFill>
                <a:highlight>
                  <a:srgbClr val="D7F4E4"/>
                </a:highlight>
                <a:latin typeface="Consolas" pitchFamily="34" charset="0"/>
                <a:ea typeface="Consolas" pitchFamily="34" charset="-122"/>
                <a:cs typeface="Consolas" pitchFamily="34" charset="-120"/>
              </a:rPr>
              <a:t>[1e-2, 1e-3, 1e-4]</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9" name="Text 7"/>
          <p:cNvSpPr/>
          <p:nvPr/>
        </p:nvSpPr>
        <p:spPr>
          <a:xfrm>
            <a:off x="942380" y="4354354"/>
            <a:ext cx="13041273" cy="295632"/>
          </a:xfrm>
          <a:prstGeom prst="rect">
            <a:avLst/>
          </a:prstGeom>
          <a:noFill/>
          <a:ln/>
        </p:spPr>
        <p:txBody>
          <a:bodyPr wrap="none" lIns="0" tIns="0" rIns="0" bIns="0" rtlCol="0" anchor="t"/>
          <a:lstStyle/>
          <a:p>
            <a:pPr marL="342900" indent="-342900" algn="l">
              <a:lnSpc>
                <a:spcPts val="2300"/>
              </a:lnSpc>
              <a:buSzPct val="100000"/>
              <a:buFont typeface="+mj-lt"/>
              <a:buAutoNum type="arabicPeriod" startAt="2"/>
            </a:pPr>
            <a:r>
              <a:rPr lang="en-US" sz="1450" b="1" dirty="0">
                <a:solidFill>
                  <a:srgbClr val="2C2821"/>
                </a:solidFill>
                <a:latin typeface="Lora" pitchFamily="34" charset="0"/>
                <a:ea typeface="Lora" pitchFamily="34" charset="-122"/>
                <a:cs typeface="Lora" pitchFamily="34" charset="-120"/>
              </a:rPr>
              <a:t>Set up the Keras Tuner search</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10" name="Text 8"/>
          <p:cNvSpPr/>
          <p:nvPr/>
        </p:nvSpPr>
        <p:spPr>
          <a:xfrm>
            <a:off x="1238012" y="4714637"/>
            <a:ext cx="12745641" cy="606504"/>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You used </a:t>
            </a:r>
            <a:r>
              <a:rPr lang="en-US" sz="1450" dirty="0">
                <a:solidFill>
                  <a:srgbClr val="2C2821"/>
                </a:solidFill>
                <a:highlight>
                  <a:srgbClr val="D7F4E4"/>
                </a:highlight>
                <a:latin typeface="Consolas" pitchFamily="34" charset="0"/>
                <a:ea typeface="Consolas" pitchFamily="34" charset="-122"/>
                <a:cs typeface="Consolas" pitchFamily="34" charset="-120"/>
              </a:rPr>
              <a:t>tuner.search()</a:t>
            </a:r>
            <a:r>
              <a:rPr lang="en-US" sz="1450" dirty="0">
                <a:solidFill>
                  <a:srgbClr val="2C2821"/>
                </a:solidFill>
                <a:latin typeface="Lora" pitchFamily="34" charset="0"/>
                <a:ea typeface="Lora" pitchFamily="34" charset="-122"/>
                <a:cs typeface="Lora" pitchFamily="34" charset="-120"/>
              </a:rPr>
              <a:t> to explore different combinations of hyperparameters by training the model on the </a:t>
            </a:r>
            <a:r>
              <a:rPr lang="en-US" sz="1450" b="1" dirty="0">
                <a:solidFill>
                  <a:srgbClr val="2C2821"/>
                </a:solidFill>
                <a:latin typeface="Lora" pitchFamily="34" charset="0"/>
                <a:ea typeface="Lora" pitchFamily="34" charset="-122"/>
                <a:cs typeface="Lora" pitchFamily="34" charset="-120"/>
              </a:rPr>
              <a:t>training data (</a:t>
            </a:r>
            <a:r>
              <a:rPr lang="en-US" sz="1450" dirty="0">
                <a:solidFill>
                  <a:srgbClr val="2C2821"/>
                </a:solidFill>
                <a:highlight>
                  <a:srgbClr val="D7F4E4"/>
                </a:highlight>
                <a:latin typeface="Consolas" pitchFamily="34" charset="0"/>
                <a:ea typeface="Consolas" pitchFamily="34" charset="-122"/>
                <a:cs typeface="Consolas" pitchFamily="34" charset="-120"/>
              </a:rPr>
              <a:t>X_train_transformed</a:t>
            </a:r>
            <a:r>
              <a:rPr lang="en-US" sz="1450" b="1" dirty="0">
                <a:solidFill>
                  <a:srgbClr val="2C2821"/>
                </a:solidFill>
                <a:latin typeface="Lora" pitchFamily="34" charset="0"/>
                <a:ea typeface="Lora" pitchFamily="34" charset="-122"/>
                <a:cs typeface="Lora" pitchFamily="34" charset="-120"/>
              </a:rPr>
              <a:t> and </a:t>
            </a:r>
            <a:r>
              <a:rPr lang="en-US" sz="1450" dirty="0">
                <a:solidFill>
                  <a:srgbClr val="2C2821"/>
                </a:solidFill>
                <a:highlight>
                  <a:srgbClr val="D7F4E4"/>
                </a:highlight>
                <a:latin typeface="Consolas" pitchFamily="34" charset="0"/>
                <a:ea typeface="Consolas" pitchFamily="34" charset="-122"/>
                <a:cs typeface="Consolas" pitchFamily="34" charset="-120"/>
              </a:rPr>
              <a:t>y_train_encoded</a:t>
            </a:r>
            <a:r>
              <a:rPr lang="en-US" sz="1450" b="1" dirty="0">
                <a:solidFill>
                  <a:srgbClr val="2C2821"/>
                </a:solidFill>
                <a:latin typeface="Lora" pitchFamily="34" charset="0"/>
                <a:ea typeface="Lora" pitchFamily="34" charset="-122"/>
                <a:cs typeface="Lora" pitchFamily="34" charset="-120"/>
              </a:rPr>
              <a:t>)</a:t>
            </a:r>
            <a:r>
              <a:rPr lang="en-US" sz="1450" dirty="0">
                <a:solidFill>
                  <a:srgbClr val="2C2821"/>
                </a:solidFill>
                <a:latin typeface="Lora" pitchFamily="34" charset="0"/>
                <a:ea typeface="Lora" pitchFamily="34" charset="-122"/>
                <a:cs typeface="Lora" pitchFamily="34" charset="-120"/>
              </a:rPr>
              <a:t> for 20 epochs, with early stopping and a 20% validation split.</a:t>
            </a:r>
            <a:endParaRPr lang="en-US" sz="1450" dirty="0"/>
          </a:p>
        </p:txBody>
      </p:sp>
      <p:sp>
        <p:nvSpPr>
          <p:cNvPr id="11" name="Text 9"/>
          <p:cNvSpPr/>
          <p:nvPr/>
        </p:nvSpPr>
        <p:spPr>
          <a:xfrm>
            <a:off x="942380" y="5385792"/>
            <a:ext cx="13041273" cy="295632"/>
          </a:xfrm>
          <a:prstGeom prst="rect">
            <a:avLst/>
          </a:prstGeom>
          <a:noFill/>
          <a:ln/>
        </p:spPr>
        <p:txBody>
          <a:bodyPr wrap="none" lIns="0" tIns="0" rIns="0" bIns="0" rtlCol="0" anchor="t"/>
          <a:lstStyle/>
          <a:p>
            <a:pPr marL="342900" indent="-342900" algn="l">
              <a:lnSpc>
                <a:spcPts val="2300"/>
              </a:lnSpc>
              <a:buSzPct val="100000"/>
              <a:buFont typeface="+mj-lt"/>
              <a:buAutoNum type="arabicPeriod" startAt="3"/>
            </a:pPr>
            <a:r>
              <a:rPr lang="en-US" sz="1450" b="1" dirty="0">
                <a:solidFill>
                  <a:srgbClr val="2C2821"/>
                </a:solidFill>
                <a:latin typeface="Lora" pitchFamily="34" charset="0"/>
                <a:ea typeface="Lora" pitchFamily="34" charset="-122"/>
                <a:cs typeface="Lora" pitchFamily="34" charset="-120"/>
              </a:rPr>
              <a:t>Retrieved the best hyperparameters</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12" name="Text 10"/>
          <p:cNvSpPr/>
          <p:nvPr/>
        </p:nvSpPr>
        <p:spPr>
          <a:xfrm>
            <a:off x="1238012" y="5746075"/>
            <a:ext cx="12745641" cy="303252"/>
          </a:xfrm>
          <a:prstGeom prst="rect">
            <a:avLst/>
          </a:prstGeom>
          <a:noFill/>
          <a:ln/>
        </p:spPr>
        <p:txBody>
          <a:bodyPr wrap="non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After the search, you retrieved the </a:t>
            </a:r>
            <a:r>
              <a:rPr lang="en-US" sz="1450" b="1" dirty="0">
                <a:solidFill>
                  <a:srgbClr val="2C2821"/>
                </a:solidFill>
                <a:latin typeface="Lora" pitchFamily="34" charset="0"/>
                <a:ea typeface="Lora" pitchFamily="34" charset="-122"/>
                <a:cs typeface="Lora" pitchFamily="34" charset="-120"/>
              </a:rPr>
              <a:t>best hyperparameters</a:t>
            </a:r>
            <a:r>
              <a:rPr lang="en-US" sz="1450" dirty="0">
                <a:solidFill>
                  <a:srgbClr val="2C2821"/>
                </a:solidFill>
                <a:latin typeface="Lora" pitchFamily="34" charset="0"/>
                <a:ea typeface="Lora" pitchFamily="34" charset="-122"/>
                <a:cs typeface="Lora" pitchFamily="34" charset="-120"/>
              </a:rPr>
              <a:t> found by the tuner using </a:t>
            </a:r>
            <a:r>
              <a:rPr lang="en-US" sz="1450" dirty="0">
                <a:solidFill>
                  <a:srgbClr val="2C2821"/>
                </a:solidFill>
                <a:highlight>
                  <a:srgbClr val="D7F4E4"/>
                </a:highlight>
                <a:latin typeface="Consolas" pitchFamily="34" charset="0"/>
                <a:ea typeface="Consolas" pitchFamily="34" charset="-122"/>
                <a:cs typeface="Consolas" pitchFamily="34" charset="-120"/>
              </a:rPr>
              <a:t>tuner.get_best_hyperparameters()</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13" name="Text 11"/>
          <p:cNvSpPr/>
          <p:nvPr/>
        </p:nvSpPr>
        <p:spPr>
          <a:xfrm>
            <a:off x="942380" y="6113978"/>
            <a:ext cx="13041273" cy="295632"/>
          </a:xfrm>
          <a:prstGeom prst="rect">
            <a:avLst/>
          </a:prstGeom>
          <a:noFill/>
          <a:ln/>
        </p:spPr>
        <p:txBody>
          <a:bodyPr wrap="none" lIns="0" tIns="0" rIns="0" bIns="0" rtlCol="0" anchor="t"/>
          <a:lstStyle/>
          <a:p>
            <a:pPr marL="342900" indent="-342900" algn="l">
              <a:lnSpc>
                <a:spcPts val="2300"/>
              </a:lnSpc>
              <a:buSzPct val="100000"/>
              <a:buFont typeface="+mj-lt"/>
              <a:buAutoNum type="arabicPeriod" startAt="4"/>
            </a:pPr>
            <a:r>
              <a:rPr lang="en-US" sz="1450" b="1" dirty="0">
                <a:solidFill>
                  <a:srgbClr val="2C2821"/>
                </a:solidFill>
                <a:latin typeface="Lora" pitchFamily="34" charset="0"/>
                <a:ea typeface="Lora" pitchFamily="34" charset="-122"/>
                <a:cs typeface="Lora" pitchFamily="34" charset="-120"/>
              </a:rPr>
              <a:t>Built and trained the best model</a:t>
            </a:r>
            <a:r>
              <a:rPr lang="en-US" sz="1450" dirty="0">
                <a:solidFill>
                  <a:srgbClr val="2C2821"/>
                </a:solidFill>
                <a:latin typeface="Lora" pitchFamily="34" charset="0"/>
                <a:ea typeface="Lora" pitchFamily="34" charset="-122"/>
                <a:cs typeface="Lora" pitchFamily="34" charset="-120"/>
              </a:rPr>
              <a:t>:</a:t>
            </a:r>
            <a:endParaRPr lang="en-US" sz="1450" dirty="0"/>
          </a:p>
        </p:txBody>
      </p:sp>
      <p:sp>
        <p:nvSpPr>
          <p:cNvPr id="14" name="Text 12"/>
          <p:cNvSpPr/>
          <p:nvPr/>
        </p:nvSpPr>
        <p:spPr>
          <a:xfrm>
            <a:off x="1238012" y="6474262"/>
            <a:ext cx="12745641" cy="598884"/>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2C2821"/>
                </a:solidFill>
                <a:latin typeface="Lora" pitchFamily="34" charset="0"/>
                <a:ea typeface="Lora" pitchFamily="34" charset="-122"/>
                <a:cs typeface="Lora" pitchFamily="34" charset="-120"/>
              </a:rPr>
              <a:t>You constructed the best model (</a:t>
            </a:r>
            <a:r>
              <a:rPr lang="en-US" sz="1450" dirty="0">
                <a:solidFill>
                  <a:srgbClr val="2C2821"/>
                </a:solidFill>
                <a:highlight>
                  <a:srgbClr val="D7F4E4"/>
                </a:highlight>
                <a:latin typeface="Consolas" pitchFamily="34" charset="0"/>
                <a:ea typeface="Consolas" pitchFamily="34" charset="-122"/>
                <a:cs typeface="Consolas" pitchFamily="34" charset="-120"/>
              </a:rPr>
              <a:t>best_model</a:t>
            </a:r>
            <a:r>
              <a:rPr lang="en-US" sz="1450" dirty="0">
                <a:solidFill>
                  <a:srgbClr val="2C2821"/>
                </a:solidFill>
                <a:latin typeface="Lora" pitchFamily="34" charset="0"/>
                <a:ea typeface="Lora" pitchFamily="34" charset="-122"/>
                <a:cs typeface="Lora" pitchFamily="34" charset="-120"/>
              </a:rPr>
              <a:t>) using the optimal hyperparameters and trained it on the training data for 50 epochs with early stopping, using a batch size of 32 and a 20% validation split.</a:t>
            </a:r>
            <a:endParaRPr lang="en-US" sz="1450" dirty="0"/>
          </a:p>
        </p:txBody>
      </p:sp>
      <p:sp>
        <p:nvSpPr>
          <p:cNvPr id="15" name="Text 13"/>
          <p:cNvSpPr/>
          <p:nvPr/>
        </p:nvSpPr>
        <p:spPr>
          <a:xfrm>
            <a:off x="646748" y="7281029"/>
            <a:ext cx="13336905" cy="295632"/>
          </a:xfrm>
          <a:prstGeom prst="rect">
            <a:avLst/>
          </a:prstGeom>
          <a:noFill/>
          <a:ln/>
        </p:spPr>
        <p:txBody>
          <a:bodyPr wrap="none" lIns="0" tIns="0" rIns="0" bIns="0" rtlCol="0" anchor="t"/>
          <a:lstStyle/>
          <a:p>
            <a:pPr marL="0" indent="0">
              <a:lnSpc>
                <a:spcPts val="2300"/>
              </a:lnSpc>
              <a:buNone/>
            </a:pPr>
            <a:r>
              <a:rPr lang="en-US" sz="1450" dirty="0">
                <a:solidFill>
                  <a:srgbClr val="2C2821"/>
                </a:solidFill>
                <a:latin typeface="Lora" pitchFamily="34" charset="0"/>
                <a:ea typeface="Lora" pitchFamily="34" charset="-122"/>
                <a:cs typeface="Lora" pitchFamily="34" charset="-120"/>
              </a:rPr>
              <a:t>This approach allows you to automate the process of finding the best combination of hyperparameters and optimizes the model for better performance.</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3" name="Text 1"/>
          <p:cNvSpPr/>
          <p:nvPr/>
        </p:nvSpPr>
        <p:spPr>
          <a:xfrm>
            <a:off x="576828" y="444008"/>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Evaluated the best model</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4" name="Text 2"/>
          <p:cNvSpPr/>
          <p:nvPr/>
        </p:nvSpPr>
        <p:spPr>
          <a:xfrm>
            <a:off x="1051244" y="1020371"/>
            <a:ext cx="12317016" cy="74104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You evaluated the performance of the </a:t>
            </a:r>
            <a:r>
              <a:rPr lang="en-US" sz="1750" b="1" dirty="0">
                <a:solidFill>
                  <a:srgbClr val="2C2821"/>
                </a:solidFill>
                <a:latin typeface="Lora" pitchFamily="34" charset="0"/>
                <a:ea typeface="Lora" pitchFamily="34" charset="-122"/>
                <a:cs typeface="Lora" pitchFamily="34" charset="-120"/>
              </a:rPr>
              <a:t>best model</a:t>
            </a:r>
            <a:r>
              <a:rPr lang="en-US" sz="1750" dirty="0">
                <a:solidFill>
                  <a:srgbClr val="2C2821"/>
                </a:solidFill>
                <a:latin typeface="Lora" pitchFamily="34" charset="0"/>
                <a:ea typeface="Lora" pitchFamily="34" charset="-122"/>
                <a:cs typeface="Lora" pitchFamily="34" charset="-120"/>
              </a:rPr>
              <a:t> (found using Keras Tuner) on the training data (</a:t>
            </a:r>
            <a:r>
              <a:rPr lang="en-US" sz="1750" dirty="0">
                <a:solidFill>
                  <a:srgbClr val="2C2821"/>
                </a:solidFill>
                <a:highlight>
                  <a:srgbClr val="D7F4E4"/>
                </a:highlight>
                <a:latin typeface="Consolas" pitchFamily="34" charset="0"/>
                <a:ea typeface="Consolas" pitchFamily="34" charset="-122"/>
                <a:cs typeface="Consolas" pitchFamily="34" charset="-120"/>
              </a:rPr>
              <a:t>X_train_prepared</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y_train_transformed</a:t>
            </a:r>
            <a:r>
              <a:rPr lang="en-US" sz="1750" dirty="0">
                <a:solidFill>
                  <a:srgbClr val="2C2821"/>
                </a:solidFill>
                <a:latin typeface="Lora" pitchFamily="34" charset="0"/>
                <a:ea typeface="Lora" pitchFamily="34" charset="-122"/>
                <a:cs typeface="Lora" pitchFamily="34" charset="-120"/>
              </a:rPr>
              <a:t>) to obtain the </a:t>
            </a:r>
            <a:r>
              <a:rPr lang="en-US" sz="1750" b="1" dirty="0">
                <a:solidFill>
                  <a:srgbClr val="2C2821"/>
                </a:solidFill>
                <a:latin typeface="Lora" pitchFamily="34" charset="0"/>
                <a:ea typeface="Lora" pitchFamily="34" charset="-122"/>
                <a:cs typeface="Lora" pitchFamily="34" charset="-120"/>
              </a:rPr>
              <a:t>training loss</a:t>
            </a:r>
            <a:r>
              <a:rPr lang="en-US" sz="1750" dirty="0">
                <a:solidFill>
                  <a:srgbClr val="2C2821"/>
                </a:solidFill>
                <a:latin typeface="Lora" pitchFamily="34" charset="0"/>
                <a:ea typeface="Lora" pitchFamily="34" charset="-122"/>
                <a:cs typeface="Lora" pitchFamily="34" charset="-120"/>
              </a:rPr>
              <a:t> and </a:t>
            </a:r>
            <a:r>
              <a:rPr lang="en-US" sz="1750" b="1" dirty="0">
                <a:solidFill>
                  <a:srgbClr val="2C2821"/>
                </a:solidFill>
                <a:latin typeface="Lora" pitchFamily="34" charset="0"/>
                <a:ea typeface="Lora" pitchFamily="34" charset="-122"/>
                <a:cs typeface="Lora" pitchFamily="34" charset="-120"/>
              </a:rPr>
              <a:t>accuracy</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5" name="Text 3"/>
          <p:cNvSpPr/>
          <p:nvPr/>
        </p:nvSpPr>
        <p:spPr>
          <a:xfrm>
            <a:off x="576828" y="1854112"/>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Printed the training metrics</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6" name="Text 4"/>
          <p:cNvSpPr/>
          <p:nvPr/>
        </p:nvSpPr>
        <p:spPr>
          <a:xfrm>
            <a:off x="1051244" y="2438281"/>
            <a:ext cx="12317016" cy="73342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The training accuracy and loss were printed with formatting to display up to four decimal places for clarity (</a:t>
            </a:r>
            <a:r>
              <a:rPr lang="en-US" sz="1750" dirty="0">
                <a:solidFill>
                  <a:srgbClr val="2C2821"/>
                </a:solidFill>
                <a:highlight>
                  <a:srgbClr val="D7F4E4"/>
                </a:highlight>
                <a:latin typeface="Consolas" pitchFamily="34" charset="0"/>
                <a:ea typeface="Consolas" pitchFamily="34" charset="-122"/>
                <a:cs typeface="Consolas" pitchFamily="34" charset="-120"/>
              </a:rPr>
              <a:t>train_accuracy:.4f</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train_loss:.4f</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7" name="Text 5"/>
          <p:cNvSpPr/>
          <p:nvPr/>
        </p:nvSpPr>
        <p:spPr>
          <a:xfrm>
            <a:off x="576828" y="3397545"/>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Saved the best model</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8" name="Text 6"/>
          <p:cNvSpPr/>
          <p:nvPr/>
        </p:nvSpPr>
        <p:spPr>
          <a:xfrm>
            <a:off x="1399082" y="4119737"/>
            <a:ext cx="12317016" cy="73342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2C2821"/>
                </a:solidFill>
                <a:latin typeface="Lora" pitchFamily="34" charset="0"/>
                <a:ea typeface="Lora" pitchFamily="34" charset="-122"/>
                <a:cs typeface="Lora" pitchFamily="34" charset="-120"/>
              </a:rPr>
              <a:t>You saved the trained </a:t>
            </a:r>
            <a:r>
              <a:rPr lang="en-US" sz="1750" b="1" dirty="0">
                <a:solidFill>
                  <a:srgbClr val="2C2821"/>
                </a:solidFill>
                <a:latin typeface="Lora" pitchFamily="34" charset="0"/>
                <a:ea typeface="Lora" pitchFamily="34" charset="-122"/>
                <a:cs typeface="Lora" pitchFamily="34" charset="-120"/>
              </a:rPr>
              <a:t>best model</a:t>
            </a:r>
            <a:r>
              <a:rPr lang="en-US" sz="1750" dirty="0">
                <a:solidFill>
                  <a:srgbClr val="2C2821"/>
                </a:solidFill>
                <a:latin typeface="Lora" pitchFamily="34" charset="0"/>
                <a:ea typeface="Lora" pitchFamily="34" charset="-122"/>
                <a:cs typeface="Lora" pitchFamily="34" charset="-120"/>
              </a:rPr>
              <a:t> using the </a:t>
            </a:r>
            <a:r>
              <a:rPr lang="en-US" sz="1750" dirty="0">
                <a:solidFill>
                  <a:srgbClr val="2C2821"/>
                </a:solidFill>
                <a:highlight>
                  <a:srgbClr val="D7F4E4"/>
                </a:highlight>
                <a:latin typeface="Consolas" pitchFamily="34" charset="0"/>
                <a:ea typeface="Consolas" pitchFamily="34" charset="-122"/>
                <a:cs typeface="Consolas" pitchFamily="34" charset="-120"/>
              </a:rPr>
              <a:t>.save()</a:t>
            </a:r>
            <a:r>
              <a:rPr lang="en-US" sz="1750" dirty="0">
                <a:solidFill>
                  <a:srgbClr val="2C2821"/>
                </a:solidFill>
                <a:latin typeface="Lora" pitchFamily="34" charset="0"/>
                <a:ea typeface="Lora" pitchFamily="34" charset="-122"/>
                <a:cs typeface="Lora" pitchFamily="34" charset="-120"/>
              </a:rPr>
              <a:t> method, which stores the model in an HDF5 file (</a:t>
            </a:r>
            <a:r>
              <a:rPr lang="en-US" sz="1750" dirty="0">
                <a:solidFill>
                  <a:srgbClr val="2C2821"/>
                </a:solidFill>
                <a:highlight>
                  <a:srgbClr val="D7F4E4"/>
                </a:highlight>
                <a:latin typeface="Consolas" pitchFamily="34" charset="0"/>
                <a:ea typeface="Consolas" pitchFamily="34" charset="-122"/>
                <a:cs typeface="Consolas" pitchFamily="34" charset="-120"/>
              </a:rPr>
              <a:t>best_model.h5</a:t>
            </a:r>
            <a:r>
              <a:rPr lang="en-US" sz="1750" dirty="0">
                <a:solidFill>
                  <a:srgbClr val="2C2821"/>
                </a:solidFill>
                <a:latin typeface="Lora" pitchFamily="34" charset="0"/>
                <a:ea typeface="Lora" pitchFamily="34" charset="-122"/>
                <a:cs typeface="Lora" pitchFamily="34" charset="-120"/>
              </a:rPr>
              <a:t>) for future use, allowing you to reload it without retraining.</a:t>
            </a:r>
            <a:endParaRPr lang="en-US" sz="1750" dirty="0"/>
          </a:p>
        </p:txBody>
      </p:sp>
      <p:sp>
        <p:nvSpPr>
          <p:cNvPr id="9" name="Text 7"/>
          <p:cNvSpPr/>
          <p:nvPr/>
        </p:nvSpPr>
        <p:spPr>
          <a:xfrm>
            <a:off x="1986971" y="4960250"/>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ensures you can evaluate and preserve the model for further predictions or deployment.</a:t>
            </a:r>
            <a:endParaRPr lang="en-US" sz="1750" dirty="0"/>
          </a:p>
        </p:txBody>
      </p:sp>
      <p:pic>
        <p:nvPicPr>
          <p:cNvPr id="11" name="Image 0" descr="preencoded.png"/>
          <p:cNvPicPr>
            <a:picLocks noChangeAspect="1"/>
          </p:cNvPicPr>
          <p:nvPr/>
        </p:nvPicPr>
        <p:blipFill>
          <a:blip r:embed="rId3"/>
          <a:stretch>
            <a:fillRect/>
          </a:stretch>
        </p:blipFill>
        <p:spPr>
          <a:xfrm>
            <a:off x="2799933" y="5530027"/>
            <a:ext cx="9030533" cy="26084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1" y="634603"/>
            <a:ext cx="4525342" cy="6960513"/>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6464380" y="3362695"/>
            <a:ext cx="7044099" cy="4522232"/>
          </a:xfrm>
          <a:prstGeom prst="rect">
            <a:avLst/>
          </a:prstGeom>
        </p:spPr>
      </p:pic>
      <p:pic>
        <p:nvPicPr>
          <p:cNvPr id="5" name="Image 0" descr="preencoded.png"/>
          <p:cNvPicPr>
            <a:picLocks noChangeAspect="1"/>
          </p:cNvPicPr>
          <p:nvPr/>
        </p:nvPicPr>
        <p:blipFill>
          <a:blip r:embed="rId5"/>
          <a:stretch>
            <a:fillRect/>
          </a:stretch>
        </p:blipFill>
        <p:spPr>
          <a:xfrm>
            <a:off x="6007043" y="211910"/>
            <a:ext cx="7958771" cy="29339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3" name="Text 1"/>
          <p:cNvSpPr/>
          <p:nvPr/>
        </p:nvSpPr>
        <p:spPr>
          <a:xfrm>
            <a:off x="370689" y="154593"/>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a:pPr>
            <a:r>
              <a:rPr lang="en-US" sz="1350" b="1" dirty="0">
                <a:solidFill>
                  <a:srgbClr val="2C2821"/>
                </a:solidFill>
                <a:latin typeface="Lora" pitchFamily="34" charset="0"/>
                <a:ea typeface="Lora" pitchFamily="34" charset="-122"/>
                <a:cs typeface="Lora" pitchFamily="34" charset="-120"/>
              </a:rPr>
              <a:t>Evaluated the model on the training data</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4" name="Text 2"/>
          <p:cNvSpPr/>
          <p:nvPr/>
        </p:nvSpPr>
        <p:spPr>
          <a:xfrm>
            <a:off x="370689" y="629007"/>
            <a:ext cx="6743789" cy="568404"/>
          </a:xfrm>
          <a:prstGeom prst="rect">
            <a:avLst/>
          </a:prstGeom>
          <a:noFill/>
          <a:ln/>
        </p:spPr>
        <p:txBody>
          <a:bodyPr wrap="squar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evaluated the trained model's performance by calculating </a:t>
            </a:r>
            <a:r>
              <a:rPr lang="en-US" sz="1350" b="1" dirty="0">
                <a:solidFill>
                  <a:srgbClr val="2C2821"/>
                </a:solidFill>
                <a:latin typeface="Lora" pitchFamily="34" charset="0"/>
                <a:ea typeface="Lora" pitchFamily="34" charset="-122"/>
                <a:cs typeface="Lora" pitchFamily="34" charset="-120"/>
              </a:rPr>
              <a:t>training loss</a:t>
            </a:r>
            <a:r>
              <a:rPr lang="en-US" sz="1350" dirty="0">
                <a:solidFill>
                  <a:srgbClr val="2C2821"/>
                </a:solidFill>
                <a:latin typeface="Lora" pitchFamily="34" charset="0"/>
                <a:ea typeface="Lora" pitchFamily="34" charset="-122"/>
                <a:cs typeface="Lora" pitchFamily="34" charset="-120"/>
              </a:rPr>
              <a:t> and </a:t>
            </a:r>
            <a:r>
              <a:rPr lang="en-US" sz="1350" b="1" dirty="0">
                <a:solidFill>
                  <a:srgbClr val="2C2821"/>
                </a:solidFill>
                <a:latin typeface="Lora" pitchFamily="34" charset="0"/>
                <a:ea typeface="Lora" pitchFamily="34" charset="-122"/>
                <a:cs typeface="Lora" pitchFamily="34" charset="-120"/>
              </a:rPr>
              <a:t>accuracy</a:t>
            </a:r>
            <a:r>
              <a:rPr lang="en-US" sz="1350" dirty="0">
                <a:solidFill>
                  <a:srgbClr val="2C2821"/>
                </a:solidFill>
                <a:latin typeface="Lora" pitchFamily="34" charset="0"/>
                <a:ea typeface="Lora" pitchFamily="34" charset="-122"/>
                <a:cs typeface="Lora" pitchFamily="34" charset="-120"/>
              </a:rPr>
              <a:t> using </a:t>
            </a:r>
            <a:r>
              <a:rPr lang="en-US" sz="1350" dirty="0">
                <a:solidFill>
                  <a:srgbClr val="2C2821"/>
                </a:solidFill>
                <a:highlight>
                  <a:srgbClr val="D7F4E4"/>
                </a:highlight>
                <a:latin typeface="Consolas" pitchFamily="34" charset="0"/>
                <a:ea typeface="Consolas" pitchFamily="34" charset="-122"/>
                <a:cs typeface="Consolas" pitchFamily="34" charset="-120"/>
              </a:rPr>
              <a:t>model.evaluate()</a:t>
            </a:r>
            <a:r>
              <a:rPr lang="en-US" sz="1350" dirty="0">
                <a:solidFill>
                  <a:srgbClr val="2C2821"/>
                </a:solidFill>
                <a:latin typeface="Lora" pitchFamily="34" charset="0"/>
                <a:ea typeface="Lora" pitchFamily="34" charset="-122"/>
                <a:cs typeface="Lora" pitchFamily="34" charset="-120"/>
              </a:rPr>
              <a:t> on the prepared training data (</a:t>
            </a:r>
            <a:r>
              <a:rPr lang="en-US" sz="1350" dirty="0">
                <a:solidFill>
                  <a:srgbClr val="2C2821"/>
                </a:solidFill>
                <a:highlight>
                  <a:srgbClr val="D7F4E4"/>
                </a:highlight>
                <a:latin typeface="Consolas" pitchFamily="34" charset="0"/>
                <a:ea typeface="Consolas" pitchFamily="34" charset="-122"/>
                <a:cs typeface="Consolas" pitchFamily="34" charset="-120"/>
              </a:rPr>
              <a:t>X_train_prepared</a:t>
            </a:r>
            <a:r>
              <a:rPr lang="en-US" sz="1350" dirty="0">
                <a:solidFill>
                  <a:srgbClr val="2C2821"/>
                </a:solidFill>
                <a:latin typeface="Lora" pitchFamily="34" charset="0"/>
                <a:ea typeface="Lora" pitchFamily="34" charset="-122"/>
                <a:cs typeface="Lora" pitchFamily="34" charset="-120"/>
              </a:rPr>
              <a:t>, </a:t>
            </a:r>
            <a:r>
              <a:rPr lang="en-US" sz="1350" dirty="0">
                <a:solidFill>
                  <a:srgbClr val="2C2821"/>
                </a:solidFill>
                <a:highlight>
                  <a:srgbClr val="D7F4E4"/>
                </a:highlight>
                <a:latin typeface="Consolas" pitchFamily="34" charset="0"/>
                <a:ea typeface="Consolas" pitchFamily="34" charset="-122"/>
                <a:cs typeface="Consolas" pitchFamily="34" charset="-120"/>
              </a:rPr>
              <a:t>y_train_encoded</a:t>
            </a:r>
            <a:r>
              <a:rPr lang="en-US" sz="1350" dirty="0">
                <a:solidFill>
                  <a:srgbClr val="2C2821"/>
                </a:solidFill>
                <a:latin typeface="Lora" pitchFamily="34" charset="0"/>
                <a:ea typeface="Lora" pitchFamily="34" charset="-122"/>
                <a:cs typeface="Lora" pitchFamily="34" charset="-120"/>
              </a:rPr>
              <a:t>), and printed the training accuracy.</a:t>
            </a:r>
            <a:endParaRPr lang="en-US" sz="1350" dirty="0"/>
          </a:p>
        </p:txBody>
      </p:sp>
      <p:sp>
        <p:nvSpPr>
          <p:cNvPr id="5" name="Text 3"/>
          <p:cNvSpPr/>
          <p:nvPr/>
        </p:nvSpPr>
        <p:spPr>
          <a:xfrm>
            <a:off x="370688" y="1785819"/>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startAt="2"/>
            </a:pPr>
            <a:r>
              <a:rPr lang="en-US" sz="1350" b="1" dirty="0">
                <a:solidFill>
                  <a:srgbClr val="2C2821"/>
                </a:solidFill>
                <a:latin typeface="Lora" pitchFamily="34" charset="0"/>
                <a:ea typeface="Lora" pitchFamily="34" charset="-122"/>
                <a:cs typeface="Lora" pitchFamily="34" charset="-120"/>
              </a:rPr>
              <a:t>Generated predictions</a:t>
            </a:r>
            <a:r>
              <a:rPr lang="en-US" sz="1350" dirty="0">
                <a:solidFill>
                  <a:srgbClr val="2C2821"/>
                </a:solidFill>
                <a:latin typeface="Lora" pitchFamily="34" charset="0"/>
                <a:ea typeface="Lora" pitchFamily="34" charset="-122"/>
                <a:cs typeface="Lora" pitchFamily="34" charset="-120"/>
              </a:rPr>
              <a:t> on the training data:</a:t>
            </a:r>
            <a:endParaRPr lang="en-US" sz="1350" dirty="0"/>
          </a:p>
        </p:txBody>
      </p:sp>
      <p:sp>
        <p:nvSpPr>
          <p:cNvPr id="6" name="Text 4"/>
          <p:cNvSpPr/>
          <p:nvPr/>
        </p:nvSpPr>
        <p:spPr>
          <a:xfrm>
            <a:off x="370689" y="2336423"/>
            <a:ext cx="6944511" cy="568404"/>
          </a:xfrm>
          <a:prstGeom prst="rect">
            <a:avLst/>
          </a:prstGeom>
          <a:noFill/>
          <a:ln/>
        </p:spPr>
        <p:txBody>
          <a:bodyPr wrap="squar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used </a:t>
            </a:r>
            <a:r>
              <a:rPr lang="en-US" sz="1350" dirty="0">
                <a:solidFill>
                  <a:srgbClr val="2C2821"/>
                </a:solidFill>
                <a:highlight>
                  <a:srgbClr val="D7F4E4"/>
                </a:highlight>
                <a:latin typeface="Consolas" pitchFamily="34" charset="0"/>
                <a:ea typeface="Consolas" pitchFamily="34" charset="-122"/>
                <a:cs typeface="Consolas" pitchFamily="34" charset="-120"/>
              </a:rPr>
              <a:t>model.predict()</a:t>
            </a:r>
            <a:r>
              <a:rPr lang="en-US" sz="1350" dirty="0">
                <a:solidFill>
                  <a:srgbClr val="2C2821"/>
                </a:solidFill>
                <a:latin typeface="Lora" pitchFamily="34" charset="0"/>
                <a:ea typeface="Lora" pitchFamily="34" charset="-122"/>
                <a:cs typeface="Lora" pitchFamily="34" charset="-120"/>
              </a:rPr>
              <a:t> to generate predictions for the training data and then converted these </a:t>
            </a:r>
            <a:r>
              <a:rPr lang="en-US" sz="1350" b="1" dirty="0">
                <a:solidFill>
                  <a:srgbClr val="2C2821"/>
                </a:solidFill>
                <a:latin typeface="Lora" pitchFamily="34" charset="0"/>
                <a:ea typeface="Lora" pitchFamily="34" charset="-122"/>
                <a:cs typeface="Lora" pitchFamily="34" charset="-120"/>
              </a:rPr>
              <a:t>predictions from one-hot encoding</a:t>
            </a:r>
            <a:r>
              <a:rPr lang="en-US" sz="1350" dirty="0">
                <a:solidFill>
                  <a:srgbClr val="2C2821"/>
                </a:solidFill>
                <a:latin typeface="Lora" pitchFamily="34" charset="0"/>
                <a:ea typeface="Lora" pitchFamily="34" charset="-122"/>
                <a:cs typeface="Lora" pitchFamily="34" charset="-120"/>
              </a:rPr>
              <a:t> back into </a:t>
            </a:r>
            <a:r>
              <a:rPr lang="en-US" sz="1350" b="1" dirty="0">
                <a:solidFill>
                  <a:srgbClr val="2C2821"/>
                </a:solidFill>
                <a:latin typeface="Lora" pitchFamily="34" charset="0"/>
                <a:ea typeface="Lora" pitchFamily="34" charset="-122"/>
                <a:cs typeface="Lora" pitchFamily="34" charset="-120"/>
              </a:rPr>
              <a:t>class labels</a:t>
            </a:r>
            <a:r>
              <a:rPr lang="en-US" sz="1350" dirty="0">
                <a:solidFill>
                  <a:srgbClr val="2C2821"/>
                </a:solidFill>
                <a:latin typeface="Lora" pitchFamily="34" charset="0"/>
                <a:ea typeface="Lora" pitchFamily="34" charset="-122"/>
                <a:cs typeface="Lora" pitchFamily="34" charset="-120"/>
              </a:rPr>
              <a:t> using </a:t>
            </a:r>
            <a:r>
              <a:rPr lang="en-US" sz="1350" dirty="0">
                <a:solidFill>
                  <a:srgbClr val="2C2821"/>
                </a:solidFill>
                <a:highlight>
                  <a:srgbClr val="D7F4E4"/>
                </a:highlight>
                <a:latin typeface="Consolas" pitchFamily="34" charset="0"/>
                <a:ea typeface="Consolas" pitchFamily="34" charset="-122"/>
                <a:cs typeface="Consolas" pitchFamily="34" charset="-120"/>
              </a:rPr>
              <a:t>np.argmax()</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7" name="Text 5"/>
          <p:cNvSpPr/>
          <p:nvPr/>
        </p:nvSpPr>
        <p:spPr>
          <a:xfrm>
            <a:off x="370687" y="3435488"/>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startAt="3"/>
            </a:pPr>
            <a:r>
              <a:rPr lang="en-US" sz="1350" b="1" dirty="0">
                <a:solidFill>
                  <a:srgbClr val="2C2821"/>
                </a:solidFill>
                <a:latin typeface="Lora" pitchFamily="34" charset="0"/>
                <a:ea typeface="Lora" pitchFamily="34" charset="-122"/>
                <a:cs typeface="Lora" pitchFamily="34" charset="-120"/>
              </a:rPr>
              <a:t>Converted true labels to class labels</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8" name="Text 6"/>
          <p:cNvSpPr/>
          <p:nvPr/>
        </p:nvSpPr>
        <p:spPr>
          <a:xfrm>
            <a:off x="370687" y="3974961"/>
            <a:ext cx="7200991" cy="568404"/>
          </a:xfrm>
          <a:prstGeom prst="rect">
            <a:avLst/>
          </a:prstGeom>
          <a:noFill/>
          <a:ln/>
        </p:spPr>
        <p:txBody>
          <a:bodyPr wrap="squar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converted the true labels (</a:t>
            </a:r>
            <a:r>
              <a:rPr lang="en-US" sz="1350" dirty="0">
                <a:solidFill>
                  <a:srgbClr val="2C2821"/>
                </a:solidFill>
                <a:highlight>
                  <a:srgbClr val="D7F4E4"/>
                </a:highlight>
                <a:latin typeface="Consolas" pitchFamily="34" charset="0"/>
                <a:ea typeface="Consolas" pitchFamily="34" charset="-122"/>
                <a:cs typeface="Consolas" pitchFamily="34" charset="-120"/>
              </a:rPr>
              <a:t>y_train_encoded</a:t>
            </a:r>
            <a:r>
              <a:rPr lang="en-US" sz="1350" dirty="0">
                <a:solidFill>
                  <a:srgbClr val="2C2821"/>
                </a:solidFill>
                <a:latin typeface="Lora" pitchFamily="34" charset="0"/>
                <a:ea typeface="Lora" pitchFamily="34" charset="-122"/>
                <a:cs typeface="Lora" pitchFamily="34" charset="-120"/>
              </a:rPr>
              <a:t>) from one-hot encoding back into </a:t>
            </a:r>
            <a:r>
              <a:rPr lang="en-US" sz="1350" b="1" dirty="0">
                <a:solidFill>
                  <a:srgbClr val="2C2821"/>
                </a:solidFill>
                <a:latin typeface="Lora" pitchFamily="34" charset="0"/>
                <a:ea typeface="Lora" pitchFamily="34" charset="-122"/>
                <a:cs typeface="Lora" pitchFamily="34" charset="-120"/>
              </a:rPr>
              <a:t>class labels</a:t>
            </a:r>
            <a:r>
              <a:rPr lang="en-US" sz="1350" dirty="0">
                <a:solidFill>
                  <a:srgbClr val="2C2821"/>
                </a:solidFill>
                <a:latin typeface="Lora" pitchFamily="34" charset="0"/>
                <a:ea typeface="Lora" pitchFamily="34" charset="-122"/>
                <a:cs typeface="Lora" pitchFamily="34" charset="-120"/>
              </a:rPr>
              <a:t> using </a:t>
            </a:r>
            <a:r>
              <a:rPr lang="en-US" sz="1350" dirty="0">
                <a:solidFill>
                  <a:srgbClr val="2C2821"/>
                </a:solidFill>
                <a:highlight>
                  <a:srgbClr val="D7F4E4"/>
                </a:highlight>
                <a:latin typeface="Consolas" pitchFamily="34" charset="0"/>
                <a:ea typeface="Consolas" pitchFamily="34" charset="-122"/>
                <a:cs typeface="Consolas" pitchFamily="34" charset="-120"/>
              </a:rPr>
              <a:t>np.argmax()</a:t>
            </a:r>
            <a:r>
              <a:rPr lang="en-US" sz="1350" dirty="0">
                <a:solidFill>
                  <a:srgbClr val="2C2821"/>
                </a:solidFill>
                <a:latin typeface="Lora" pitchFamily="34" charset="0"/>
                <a:ea typeface="Lora" pitchFamily="34" charset="-122"/>
                <a:cs typeface="Lora" pitchFamily="34" charset="-120"/>
              </a:rPr>
              <a:t>, ensuring consistency with the predicted labels.</a:t>
            </a:r>
            <a:endParaRPr lang="en-US" sz="1350" dirty="0"/>
          </a:p>
        </p:txBody>
      </p:sp>
      <p:sp>
        <p:nvSpPr>
          <p:cNvPr id="9" name="Text 7"/>
          <p:cNvSpPr/>
          <p:nvPr/>
        </p:nvSpPr>
        <p:spPr>
          <a:xfrm>
            <a:off x="337661" y="4816435"/>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startAt="4"/>
            </a:pPr>
            <a:r>
              <a:rPr lang="en-US" sz="1350" b="1" dirty="0">
                <a:solidFill>
                  <a:srgbClr val="2C2821"/>
                </a:solidFill>
                <a:latin typeface="Lora" pitchFamily="34" charset="0"/>
                <a:ea typeface="Lora" pitchFamily="34" charset="-122"/>
                <a:cs typeface="Lora" pitchFamily="34" charset="-120"/>
              </a:rPr>
              <a:t>Printed a classification report</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10" name="Text 8"/>
          <p:cNvSpPr/>
          <p:nvPr/>
        </p:nvSpPr>
        <p:spPr>
          <a:xfrm>
            <a:off x="197572" y="5193864"/>
            <a:ext cx="12818626" cy="568404"/>
          </a:xfrm>
          <a:prstGeom prst="rect">
            <a:avLst/>
          </a:prstGeom>
          <a:noFill/>
          <a:ln/>
        </p:spPr>
        <p:txBody>
          <a:bodyPr wrap="squar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printed the </a:t>
            </a:r>
            <a:r>
              <a:rPr lang="en-US" sz="1350" b="1" dirty="0">
                <a:solidFill>
                  <a:srgbClr val="2C2821"/>
                </a:solidFill>
                <a:latin typeface="Lora" pitchFamily="34" charset="0"/>
                <a:ea typeface="Lora" pitchFamily="34" charset="-122"/>
                <a:cs typeface="Lora" pitchFamily="34" charset="-120"/>
              </a:rPr>
              <a:t>classification report</a:t>
            </a:r>
            <a:r>
              <a:rPr lang="en-US" sz="1350" dirty="0">
                <a:solidFill>
                  <a:srgbClr val="2C2821"/>
                </a:solidFill>
                <a:latin typeface="Lora" pitchFamily="34" charset="0"/>
                <a:ea typeface="Lora" pitchFamily="34" charset="-122"/>
                <a:cs typeface="Lora" pitchFamily="34" charset="-120"/>
              </a:rPr>
              <a:t> (which includes precision, recall, and F1-score) using </a:t>
            </a:r>
            <a:r>
              <a:rPr lang="en-US" sz="1350" dirty="0">
                <a:solidFill>
                  <a:srgbClr val="2C2821"/>
                </a:solidFill>
                <a:highlight>
                  <a:srgbClr val="D7F4E4"/>
                </a:highlight>
                <a:latin typeface="Consolas" pitchFamily="34" charset="0"/>
                <a:ea typeface="Consolas" pitchFamily="34" charset="-122"/>
                <a:cs typeface="Consolas" pitchFamily="34" charset="-120"/>
              </a:rPr>
              <a:t>classification_report()</a:t>
            </a:r>
            <a:r>
              <a:rPr lang="en-US" sz="1350" dirty="0">
                <a:solidFill>
                  <a:srgbClr val="2C2821"/>
                </a:solidFill>
                <a:latin typeface="Lora" pitchFamily="34" charset="0"/>
                <a:ea typeface="Lora" pitchFamily="34" charset="-122"/>
                <a:cs typeface="Lora" pitchFamily="34" charset="-120"/>
              </a:rPr>
              <a:t> with the true and predicted class labels, specifying </a:t>
            </a:r>
            <a:r>
              <a:rPr lang="en-US" sz="1350" dirty="0">
                <a:solidFill>
                  <a:srgbClr val="2C2821"/>
                </a:solidFill>
                <a:highlight>
                  <a:srgbClr val="D7F4E4"/>
                </a:highlight>
                <a:latin typeface="Consolas" pitchFamily="34" charset="0"/>
                <a:ea typeface="Consolas" pitchFamily="34" charset="-122"/>
                <a:cs typeface="Consolas" pitchFamily="34" charset="-120"/>
              </a:rPr>
              <a:t>target_names</a:t>
            </a:r>
            <a:r>
              <a:rPr lang="en-US" sz="1350" dirty="0">
                <a:solidFill>
                  <a:srgbClr val="2C2821"/>
                </a:solidFill>
                <a:latin typeface="Lora" pitchFamily="34" charset="0"/>
                <a:ea typeface="Lora" pitchFamily="34" charset="-122"/>
                <a:cs typeface="Lora" pitchFamily="34" charset="-120"/>
              </a:rPr>
              <a:t> as the class labels (assuming </a:t>
            </a:r>
            <a:r>
              <a:rPr lang="en-US" sz="1350" dirty="0">
                <a:solidFill>
                  <a:srgbClr val="2C2821"/>
                </a:solidFill>
                <a:highlight>
                  <a:srgbClr val="D7F4E4"/>
                </a:highlight>
                <a:latin typeface="Consolas" pitchFamily="34" charset="0"/>
                <a:ea typeface="Consolas" pitchFamily="34" charset="-122"/>
                <a:cs typeface="Consolas" pitchFamily="34" charset="-120"/>
              </a:rPr>
              <a:t>label_encoder</a:t>
            </a:r>
            <a:r>
              <a:rPr lang="en-US" sz="1350" dirty="0">
                <a:solidFill>
                  <a:srgbClr val="2C2821"/>
                </a:solidFill>
                <a:latin typeface="Lora" pitchFamily="34" charset="0"/>
                <a:ea typeface="Lora" pitchFamily="34" charset="-122"/>
                <a:cs typeface="Lora" pitchFamily="34" charset="-120"/>
              </a:rPr>
              <a:t> was used).</a:t>
            </a:r>
            <a:endParaRPr lang="en-US" sz="1350" dirty="0"/>
          </a:p>
        </p:txBody>
      </p:sp>
      <p:sp>
        <p:nvSpPr>
          <p:cNvPr id="11" name="Text 9"/>
          <p:cNvSpPr/>
          <p:nvPr/>
        </p:nvSpPr>
        <p:spPr>
          <a:xfrm>
            <a:off x="337660" y="5905440"/>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startAt="5"/>
            </a:pPr>
            <a:r>
              <a:rPr lang="en-US" sz="1350" b="1" dirty="0">
                <a:solidFill>
                  <a:srgbClr val="2C2821"/>
                </a:solidFill>
                <a:latin typeface="Lora" pitchFamily="34" charset="0"/>
                <a:ea typeface="Lora" pitchFamily="34" charset="-122"/>
                <a:cs typeface="Lora" pitchFamily="34" charset="-120"/>
              </a:rPr>
              <a:t>Printed the accuracy score</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12" name="Text 10"/>
          <p:cNvSpPr/>
          <p:nvPr/>
        </p:nvSpPr>
        <p:spPr>
          <a:xfrm>
            <a:off x="197572" y="6206089"/>
            <a:ext cx="12818626" cy="284202"/>
          </a:xfrm>
          <a:prstGeom prst="rect">
            <a:avLst/>
          </a:prstGeom>
          <a:noFill/>
          <a:ln/>
        </p:spPr>
        <p:txBody>
          <a:bodyPr wrap="non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verified the classification performance by printing the </a:t>
            </a:r>
            <a:r>
              <a:rPr lang="en-US" sz="1350" b="1" dirty="0">
                <a:solidFill>
                  <a:srgbClr val="2C2821"/>
                </a:solidFill>
                <a:latin typeface="Lora" pitchFamily="34" charset="0"/>
                <a:ea typeface="Lora" pitchFamily="34" charset="-122"/>
                <a:cs typeface="Lora" pitchFamily="34" charset="-120"/>
              </a:rPr>
              <a:t>accuracy score</a:t>
            </a:r>
            <a:r>
              <a:rPr lang="en-US" sz="1350" dirty="0">
                <a:solidFill>
                  <a:srgbClr val="2C2821"/>
                </a:solidFill>
                <a:latin typeface="Lora" pitchFamily="34" charset="0"/>
                <a:ea typeface="Lora" pitchFamily="34" charset="-122"/>
                <a:cs typeface="Lora" pitchFamily="34" charset="-120"/>
              </a:rPr>
              <a:t> using </a:t>
            </a:r>
            <a:r>
              <a:rPr lang="en-US" sz="1350" dirty="0" err="1">
                <a:solidFill>
                  <a:srgbClr val="2C2821"/>
                </a:solidFill>
                <a:highlight>
                  <a:srgbClr val="D7F4E4"/>
                </a:highlight>
                <a:latin typeface="Consolas" pitchFamily="34" charset="0"/>
                <a:ea typeface="Consolas" pitchFamily="34" charset="-122"/>
                <a:cs typeface="Consolas" pitchFamily="34" charset="-120"/>
              </a:rPr>
              <a:t>accuracy_score</a:t>
            </a:r>
            <a:r>
              <a:rPr lang="en-US" sz="1350" dirty="0">
                <a:solidFill>
                  <a:srgbClr val="2C2821"/>
                </a:solidFill>
                <a:highlight>
                  <a:srgbClr val="D7F4E4"/>
                </a:highlight>
                <a:latin typeface="Consolas" pitchFamily="34" charset="0"/>
                <a:ea typeface="Consolas" pitchFamily="34" charset="-122"/>
                <a:cs typeface="Consolas" pitchFamily="34" charset="-120"/>
              </a:rPr>
              <a:t>()</a:t>
            </a:r>
            <a:r>
              <a:rPr lang="en-US" sz="1350" dirty="0">
                <a:solidFill>
                  <a:srgbClr val="2C2821"/>
                </a:solidFill>
                <a:latin typeface="Lora" pitchFamily="34" charset="0"/>
                <a:ea typeface="Lora" pitchFamily="34" charset="-122"/>
                <a:cs typeface="Lora" pitchFamily="34" charset="-120"/>
              </a:rPr>
              <a:t> for a numerical summary of accuracy.</a:t>
            </a:r>
            <a:endParaRPr lang="en-US" sz="1350" dirty="0"/>
          </a:p>
        </p:txBody>
      </p:sp>
      <p:sp>
        <p:nvSpPr>
          <p:cNvPr id="13" name="Text 11"/>
          <p:cNvSpPr/>
          <p:nvPr/>
        </p:nvSpPr>
        <p:spPr>
          <a:xfrm>
            <a:off x="337659" y="6716383"/>
            <a:ext cx="13102709" cy="284202"/>
          </a:xfrm>
          <a:prstGeom prst="rect">
            <a:avLst/>
          </a:prstGeom>
          <a:noFill/>
          <a:ln/>
        </p:spPr>
        <p:txBody>
          <a:bodyPr wrap="none" lIns="0" tIns="0" rIns="0" bIns="0" rtlCol="0" anchor="t"/>
          <a:lstStyle/>
          <a:p>
            <a:pPr marL="342900" indent="-342900" algn="l">
              <a:lnSpc>
                <a:spcPts val="2200"/>
              </a:lnSpc>
              <a:buSzPct val="100000"/>
              <a:buFont typeface="+mj-lt"/>
              <a:buAutoNum type="arabicPeriod" startAt="6"/>
            </a:pPr>
            <a:r>
              <a:rPr lang="en-US" sz="1350" b="1" dirty="0">
                <a:solidFill>
                  <a:srgbClr val="2C2821"/>
                </a:solidFill>
                <a:latin typeface="Lora" pitchFamily="34" charset="0"/>
                <a:ea typeface="Lora" pitchFamily="34" charset="-122"/>
                <a:cs typeface="Lora" pitchFamily="34" charset="-120"/>
              </a:rPr>
              <a:t>Visualized training vs. validation loss</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14" name="Text 12"/>
          <p:cNvSpPr/>
          <p:nvPr/>
        </p:nvSpPr>
        <p:spPr>
          <a:xfrm>
            <a:off x="1190030" y="7319720"/>
            <a:ext cx="12818626" cy="284202"/>
          </a:xfrm>
          <a:prstGeom prst="rect">
            <a:avLst/>
          </a:prstGeom>
          <a:noFill/>
          <a:ln/>
        </p:spPr>
        <p:txBody>
          <a:bodyPr wrap="non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I retrieved the </a:t>
            </a:r>
            <a:r>
              <a:rPr lang="en-US" sz="1350" b="1" dirty="0">
                <a:solidFill>
                  <a:srgbClr val="2C2821"/>
                </a:solidFill>
                <a:latin typeface="Lora" pitchFamily="34" charset="0"/>
                <a:ea typeface="Lora" pitchFamily="34" charset="-122"/>
                <a:cs typeface="Lora" pitchFamily="34" charset="-120"/>
              </a:rPr>
              <a:t>training and validation loss history</a:t>
            </a:r>
            <a:r>
              <a:rPr lang="en-US" sz="1350" dirty="0">
                <a:solidFill>
                  <a:srgbClr val="2C2821"/>
                </a:solidFill>
                <a:latin typeface="Lora" pitchFamily="34" charset="0"/>
                <a:ea typeface="Lora" pitchFamily="34" charset="-122"/>
                <a:cs typeface="Lora" pitchFamily="34" charset="-120"/>
              </a:rPr>
              <a:t> from the </a:t>
            </a:r>
            <a:r>
              <a:rPr lang="en-US" sz="1350" dirty="0">
                <a:solidFill>
                  <a:srgbClr val="2C2821"/>
                </a:solidFill>
                <a:highlight>
                  <a:srgbClr val="D7F4E4"/>
                </a:highlight>
                <a:latin typeface="Consolas" pitchFamily="34" charset="0"/>
                <a:ea typeface="Consolas" pitchFamily="34" charset="-122"/>
                <a:cs typeface="Consolas" pitchFamily="34" charset="-120"/>
              </a:rPr>
              <a:t>history</a:t>
            </a:r>
            <a:r>
              <a:rPr lang="en-US" sz="1350" dirty="0">
                <a:solidFill>
                  <a:srgbClr val="2C2821"/>
                </a:solidFill>
                <a:latin typeface="Lora" pitchFamily="34" charset="0"/>
                <a:ea typeface="Lora" pitchFamily="34" charset="-122"/>
                <a:cs typeface="Lora" pitchFamily="34" charset="-120"/>
              </a:rPr>
              <a:t> object and plotted the </a:t>
            </a:r>
            <a:r>
              <a:rPr lang="en-US" sz="1350" b="1" dirty="0">
                <a:solidFill>
                  <a:srgbClr val="2C2821"/>
                </a:solidFill>
                <a:latin typeface="Lora" pitchFamily="34" charset="0"/>
                <a:ea typeface="Lora" pitchFamily="34" charset="-122"/>
                <a:cs typeface="Lora" pitchFamily="34" charset="-120"/>
              </a:rPr>
              <a:t>training vs. validation loss</a:t>
            </a:r>
            <a:r>
              <a:rPr lang="en-US" sz="1350" dirty="0">
                <a:solidFill>
                  <a:srgbClr val="2C2821"/>
                </a:solidFill>
                <a:latin typeface="Lora" pitchFamily="34" charset="0"/>
                <a:ea typeface="Lora" pitchFamily="34" charset="-122"/>
                <a:cs typeface="Lora" pitchFamily="34" charset="-120"/>
              </a:rPr>
              <a:t> over the epochs using </a:t>
            </a:r>
            <a:r>
              <a:rPr lang="en-US" sz="1350" dirty="0">
                <a:solidFill>
                  <a:srgbClr val="2C2821"/>
                </a:solidFill>
                <a:highlight>
                  <a:srgbClr val="D7F4E4"/>
                </a:highlight>
                <a:latin typeface="Consolas" pitchFamily="34" charset="0"/>
                <a:ea typeface="Consolas" pitchFamily="34" charset="-122"/>
                <a:cs typeface="Consolas" pitchFamily="34" charset="-120"/>
              </a:rPr>
              <a:t>matplotlib</a:t>
            </a:r>
            <a:r>
              <a:rPr lang="en-US" sz="1350" dirty="0">
                <a:solidFill>
                  <a:srgbClr val="2C2821"/>
                </a:solidFill>
                <a:latin typeface="Lora" pitchFamily="34" charset="0"/>
                <a:ea typeface="Lora" pitchFamily="34" charset="-122"/>
                <a:cs typeface="Lora" pitchFamily="34" charset="-120"/>
              </a:rPr>
              <a:t>.</a:t>
            </a:r>
            <a:endParaRPr lang="en-US" sz="1350" dirty="0"/>
          </a:p>
        </p:txBody>
      </p:sp>
      <p:sp>
        <p:nvSpPr>
          <p:cNvPr id="15" name="Text 13"/>
          <p:cNvSpPr/>
          <p:nvPr/>
        </p:nvSpPr>
        <p:spPr>
          <a:xfrm>
            <a:off x="1190030" y="7000585"/>
            <a:ext cx="12818626" cy="284202"/>
          </a:xfrm>
          <a:prstGeom prst="rect">
            <a:avLst/>
          </a:prstGeom>
          <a:noFill/>
          <a:ln/>
        </p:spPr>
        <p:txBody>
          <a:bodyPr wrap="none" lIns="0" tIns="0" rIns="0" bIns="0" rtlCol="0" anchor="t"/>
          <a:lstStyle/>
          <a:p>
            <a:pPr marL="685800" lvl="1" indent="-342900" algn="l">
              <a:lnSpc>
                <a:spcPts val="2200"/>
              </a:lnSpc>
              <a:buSzPct val="100000"/>
              <a:buChar char="•"/>
            </a:pPr>
            <a:r>
              <a:rPr lang="en-US" sz="1350" dirty="0">
                <a:solidFill>
                  <a:srgbClr val="2C2821"/>
                </a:solidFill>
                <a:latin typeface="Lora" pitchFamily="34" charset="0"/>
                <a:ea typeface="Lora" pitchFamily="34" charset="-122"/>
                <a:cs typeface="Lora" pitchFamily="34" charset="-120"/>
              </a:rPr>
              <a:t>The plot was labeled appropriately to visualize how loss evolved during training, helping you identify potential overfitting or underfitting.</a:t>
            </a:r>
            <a:endParaRPr lang="en-US" sz="1350" dirty="0"/>
          </a:p>
        </p:txBody>
      </p:sp>
      <p:sp>
        <p:nvSpPr>
          <p:cNvPr id="16" name="Text 14"/>
          <p:cNvSpPr/>
          <p:nvPr/>
        </p:nvSpPr>
        <p:spPr>
          <a:xfrm>
            <a:off x="2327880" y="7790805"/>
            <a:ext cx="13386911" cy="284202"/>
          </a:xfrm>
          <a:prstGeom prst="rect">
            <a:avLst/>
          </a:prstGeom>
          <a:noFill/>
          <a:ln/>
        </p:spPr>
        <p:txBody>
          <a:bodyPr wrap="none" lIns="0" tIns="0" rIns="0" bIns="0" rtlCol="0" anchor="t"/>
          <a:lstStyle/>
          <a:p>
            <a:pPr marL="0" indent="0">
              <a:lnSpc>
                <a:spcPts val="2200"/>
              </a:lnSpc>
              <a:buNone/>
            </a:pPr>
            <a:r>
              <a:rPr lang="en-US" sz="1350" dirty="0">
                <a:solidFill>
                  <a:srgbClr val="2C2821"/>
                </a:solidFill>
                <a:latin typeface="Lora" pitchFamily="34" charset="0"/>
                <a:ea typeface="Lora" pitchFamily="34" charset="-122"/>
                <a:cs typeface="Lora" pitchFamily="34" charset="-120"/>
              </a:rPr>
              <a:t>This code gives a comprehensive evaluation of the model's performance and allows you to visualize the loss trends over training.</a:t>
            </a:r>
            <a:endParaRPr lang="en-US" sz="1350" dirty="0"/>
          </a:p>
        </p:txBody>
      </p:sp>
      <p:pic>
        <p:nvPicPr>
          <p:cNvPr id="17" name="Image 0" descr="preencoded.png"/>
          <p:cNvPicPr>
            <a:picLocks noChangeAspect="1"/>
          </p:cNvPicPr>
          <p:nvPr/>
        </p:nvPicPr>
        <p:blipFill>
          <a:blip r:embed="rId3"/>
          <a:stretch>
            <a:fillRect/>
          </a:stretch>
        </p:blipFill>
        <p:spPr>
          <a:xfrm>
            <a:off x="8129239" y="357089"/>
            <a:ext cx="5879416" cy="44593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5800" y="188434"/>
            <a:ext cx="6889400" cy="6178911"/>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7718054" y="188434"/>
            <a:ext cx="6343634" cy="61789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504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p:cNvSpPr/>
          <p:nvPr/>
        </p:nvSpPr>
        <p:spPr>
          <a:xfrm>
            <a:off x="509921" y="275644"/>
            <a:ext cx="6916791" cy="1103948"/>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Importing Key Libraries</a:t>
            </a:r>
            <a:r>
              <a:rPr lang="en-US" sz="1750" dirty="0">
                <a:solidFill>
                  <a:srgbClr val="2C2821"/>
                </a:solidFill>
                <a:latin typeface="Lora" pitchFamily="34" charset="0"/>
                <a:ea typeface="Lora" pitchFamily="34" charset="-122"/>
                <a:cs typeface="Lora" pitchFamily="34" charset="-120"/>
              </a:rPr>
              <a:t>: You imported essential libraries for data manipulation (</a:t>
            </a:r>
            <a:r>
              <a:rPr lang="en-US" sz="1750" dirty="0">
                <a:solidFill>
                  <a:srgbClr val="2C2821"/>
                </a:solidFill>
                <a:highlight>
                  <a:srgbClr val="D7F4E4"/>
                </a:highlight>
                <a:latin typeface="Consolas" pitchFamily="34" charset="0"/>
                <a:ea typeface="Consolas" pitchFamily="34" charset="-122"/>
                <a:cs typeface="Consolas" pitchFamily="34" charset="-120"/>
              </a:rPr>
              <a:t>pandas</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numpy</a:t>
            </a:r>
            <a:r>
              <a:rPr lang="en-US" sz="1750" dirty="0">
                <a:solidFill>
                  <a:srgbClr val="2C2821"/>
                </a:solidFill>
                <a:latin typeface="Lora" pitchFamily="34" charset="0"/>
                <a:ea typeface="Lora" pitchFamily="34" charset="-122"/>
                <a:cs typeface="Lora" pitchFamily="34" charset="-120"/>
              </a:rPr>
              <a:t>), machine learning (</a:t>
            </a:r>
            <a:r>
              <a:rPr lang="en-US" sz="1750" dirty="0">
                <a:solidFill>
                  <a:srgbClr val="2C2821"/>
                </a:solidFill>
                <a:highlight>
                  <a:srgbClr val="D7F4E4"/>
                </a:highlight>
                <a:latin typeface="Consolas" pitchFamily="34" charset="0"/>
                <a:ea typeface="Consolas" pitchFamily="34" charset="-122"/>
                <a:cs typeface="Consolas" pitchFamily="34" charset="-120"/>
              </a:rPr>
              <a:t>scikit-learn</a:t>
            </a:r>
            <a:r>
              <a:rPr lang="en-US" sz="1750" dirty="0">
                <a:solidFill>
                  <a:srgbClr val="2C2821"/>
                </a:solidFill>
                <a:latin typeface="Lora" pitchFamily="34" charset="0"/>
                <a:ea typeface="Lora" pitchFamily="34" charset="-122"/>
                <a:cs typeface="Lora" pitchFamily="34" charset="-120"/>
              </a:rPr>
              <a:t> for model selection, preprocessing, etc.), and deep learning (</a:t>
            </a:r>
            <a:r>
              <a:rPr lang="en-US" sz="1750" dirty="0">
                <a:solidFill>
                  <a:srgbClr val="2C2821"/>
                </a:solidFill>
                <a:highlight>
                  <a:srgbClr val="D7F4E4"/>
                </a:highlight>
                <a:latin typeface="Consolas" pitchFamily="34" charset="0"/>
                <a:ea typeface="Consolas" pitchFamily="34" charset="-122"/>
                <a:cs typeface="Consolas" pitchFamily="34" charset="-120"/>
              </a:rPr>
              <a:t>tensorflow</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keras</a:t>
            </a:r>
            <a:r>
              <a:rPr lang="en-US" sz="1750" dirty="0">
                <a:solidFill>
                  <a:srgbClr val="2C2821"/>
                </a:solidFill>
                <a:latin typeface="Lora" pitchFamily="34" charset="0"/>
                <a:ea typeface="Lora" pitchFamily="34" charset="-122"/>
                <a:cs typeface="Lora" pitchFamily="34" charset="-120"/>
              </a:rPr>
              <a:t> for neural network modeling).</a:t>
            </a:r>
            <a:endParaRPr lang="en-US" sz="1750" dirty="0"/>
          </a:p>
        </p:txBody>
      </p:sp>
      <p:sp>
        <p:nvSpPr>
          <p:cNvPr id="4" name="Text 2"/>
          <p:cNvSpPr/>
          <p:nvPr/>
        </p:nvSpPr>
        <p:spPr>
          <a:xfrm>
            <a:off x="509921" y="2046802"/>
            <a:ext cx="7006001" cy="74104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Data Preprocessing</a:t>
            </a:r>
            <a:r>
              <a:rPr lang="en-US" sz="1750" dirty="0">
                <a:solidFill>
                  <a:srgbClr val="2C2821"/>
                </a:solidFill>
                <a:latin typeface="Lora" pitchFamily="34" charset="0"/>
                <a:ea typeface="Lora" pitchFamily="34" charset="-122"/>
                <a:cs typeface="Lora" pitchFamily="34" charset="-120"/>
              </a:rPr>
              <a:t>: You brought in tools like </a:t>
            </a:r>
            <a:r>
              <a:rPr lang="en-US" sz="1750" dirty="0">
                <a:solidFill>
                  <a:srgbClr val="2C2821"/>
                </a:solidFill>
                <a:highlight>
                  <a:srgbClr val="D7F4E4"/>
                </a:highlight>
                <a:latin typeface="Consolas" pitchFamily="34" charset="0"/>
                <a:ea typeface="Consolas" pitchFamily="34" charset="-122"/>
                <a:cs typeface="Consolas" pitchFamily="34" charset="-120"/>
              </a:rPr>
              <a:t>train_test_split</a:t>
            </a:r>
            <a:r>
              <a:rPr lang="en-US" sz="1750" dirty="0">
                <a:solidFill>
                  <a:srgbClr val="2C2821"/>
                </a:solidFill>
                <a:latin typeface="Lora" pitchFamily="34" charset="0"/>
                <a:ea typeface="Lora" pitchFamily="34" charset="-122"/>
                <a:cs typeface="Lora" pitchFamily="34" charset="-120"/>
              </a:rPr>
              <a:t> (to split data into training and test sets), </a:t>
            </a:r>
            <a:r>
              <a:rPr lang="en-US" sz="1750" dirty="0">
                <a:solidFill>
                  <a:srgbClr val="2C2821"/>
                </a:solidFill>
                <a:highlight>
                  <a:srgbClr val="D7F4E4"/>
                </a:highlight>
                <a:latin typeface="Consolas" pitchFamily="34" charset="0"/>
                <a:ea typeface="Consolas" pitchFamily="34" charset="-122"/>
                <a:cs typeface="Consolas" pitchFamily="34" charset="-120"/>
              </a:rPr>
              <a:t>StandardScaler</a:t>
            </a:r>
            <a:r>
              <a:rPr lang="en-US" sz="1750" dirty="0">
                <a:solidFill>
                  <a:srgbClr val="2C2821"/>
                </a:solidFill>
                <a:latin typeface="Lora" pitchFamily="34" charset="0"/>
                <a:ea typeface="Lora" pitchFamily="34" charset="-122"/>
                <a:cs typeface="Lora" pitchFamily="34" charset="-120"/>
              </a:rPr>
              <a:t> (for feature scaling), and </a:t>
            </a:r>
            <a:r>
              <a:rPr lang="en-US" sz="1750" dirty="0">
                <a:solidFill>
                  <a:srgbClr val="2C2821"/>
                </a:solidFill>
                <a:highlight>
                  <a:srgbClr val="D7F4E4"/>
                </a:highlight>
                <a:latin typeface="Consolas" pitchFamily="34" charset="0"/>
                <a:ea typeface="Consolas" pitchFamily="34" charset="-122"/>
                <a:cs typeface="Consolas" pitchFamily="34" charset="-120"/>
              </a:rPr>
              <a:t>SimpleImputer</a:t>
            </a:r>
            <a:r>
              <a:rPr lang="en-US" sz="1750" dirty="0">
                <a:solidFill>
                  <a:srgbClr val="2C2821"/>
                </a:solidFill>
                <a:latin typeface="Lora" pitchFamily="34" charset="0"/>
                <a:ea typeface="Lora" pitchFamily="34" charset="-122"/>
                <a:cs typeface="Lora" pitchFamily="34" charset="-120"/>
              </a:rPr>
              <a:t> (for handling missing values).</a:t>
            </a:r>
            <a:endParaRPr lang="en-US" sz="1750" dirty="0"/>
          </a:p>
        </p:txBody>
      </p:sp>
      <p:sp>
        <p:nvSpPr>
          <p:cNvPr id="5" name="Text 3"/>
          <p:cNvSpPr/>
          <p:nvPr/>
        </p:nvSpPr>
        <p:spPr>
          <a:xfrm>
            <a:off x="509921" y="3655423"/>
            <a:ext cx="7006001" cy="74104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Visualization</a:t>
            </a:r>
            <a:r>
              <a:rPr lang="en-US" sz="1750" dirty="0">
                <a:solidFill>
                  <a:srgbClr val="2C2821"/>
                </a:solidFill>
                <a:latin typeface="Lora" pitchFamily="34" charset="0"/>
                <a:ea typeface="Lora" pitchFamily="34" charset="-122"/>
                <a:cs typeface="Lora" pitchFamily="34" charset="-120"/>
              </a:rPr>
              <a:t>: You installed and imported </a:t>
            </a:r>
            <a:r>
              <a:rPr lang="en-US" sz="1750" dirty="0">
                <a:solidFill>
                  <a:srgbClr val="2C2821"/>
                </a:solidFill>
                <a:highlight>
                  <a:srgbClr val="D7F4E4"/>
                </a:highlight>
                <a:latin typeface="Consolas" pitchFamily="34" charset="0"/>
                <a:ea typeface="Consolas" pitchFamily="34" charset="-122"/>
                <a:cs typeface="Consolas" pitchFamily="34" charset="-120"/>
              </a:rPr>
              <a:t>missingno</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plotly.express</a:t>
            </a:r>
            <a:r>
              <a:rPr lang="en-US" sz="1750" dirty="0">
                <a:solidFill>
                  <a:srgbClr val="2C2821"/>
                </a:solidFill>
                <a:latin typeface="Lora" pitchFamily="34" charset="0"/>
                <a:ea typeface="Lora" pitchFamily="34" charset="-122"/>
                <a:cs typeface="Lora" pitchFamily="34" charset="-120"/>
              </a:rPr>
              <a:t> to visualize missing data and generate plots. You also used </a:t>
            </a:r>
            <a:r>
              <a:rPr lang="en-US" sz="1750" dirty="0">
                <a:solidFill>
                  <a:srgbClr val="2C2821"/>
                </a:solidFill>
                <a:highlight>
                  <a:srgbClr val="D7F4E4"/>
                </a:highlight>
                <a:latin typeface="Consolas" pitchFamily="34" charset="0"/>
                <a:ea typeface="Consolas" pitchFamily="34" charset="-122"/>
                <a:cs typeface="Consolas" pitchFamily="34" charset="-120"/>
              </a:rPr>
              <a:t>matplotlib</a:t>
            </a:r>
            <a:r>
              <a:rPr lang="en-US" sz="1750" dirty="0">
                <a:solidFill>
                  <a:srgbClr val="2C2821"/>
                </a:solidFill>
                <a:latin typeface="Lora" pitchFamily="34" charset="0"/>
                <a:ea typeface="Lora" pitchFamily="34" charset="-122"/>
                <a:cs typeface="Lora" pitchFamily="34" charset="-120"/>
              </a:rPr>
              <a:t> for additional plotting.</a:t>
            </a:r>
            <a:endParaRPr lang="en-US" sz="1750" dirty="0"/>
          </a:p>
        </p:txBody>
      </p:sp>
      <p:sp>
        <p:nvSpPr>
          <p:cNvPr id="6" name="Text 4"/>
          <p:cNvSpPr/>
          <p:nvPr/>
        </p:nvSpPr>
        <p:spPr>
          <a:xfrm>
            <a:off x="509921" y="4836795"/>
            <a:ext cx="6727220" cy="1111568"/>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b="1" dirty="0">
                <a:solidFill>
                  <a:srgbClr val="2C2821"/>
                </a:solidFill>
                <a:latin typeface="Lora" pitchFamily="34" charset="0"/>
                <a:ea typeface="Lora" pitchFamily="34" charset="-122"/>
                <a:cs typeface="Lora" pitchFamily="34" charset="-120"/>
              </a:rPr>
              <a:t>Modeling and Tuning</a:t>
            </a:r>
            <a:r>
              <a:rPr lang="en-US" sz="1750" dirty="0">
                <a:solidFill>
                  <a:srgbClr val="2C2821"/>
                </a:solidFill>
                <a:latin typeface="Lora" pitchFamily="34" charset="0"/>
                <a:ea typeface="Lora" pitchFamily="34" charset="-122"/>
                <a:cs typeface="Lora" pitchFamily="34" charset="-120"/>
              </a:rPr>
              <a:t>: You imported Keras libraries for building and visualizing models (</a:t>
            </a:r>
            <a:r>
              <a:rPr lang="en-US" sz="1750" dirty="0">
                <a:solidFill>
                  <a:srgbClr val="2C2821"/>
                </a:solidFill>
                <a:highlight>
                  <a:srgbClr val="D7F4E4"/>
                </a:highlight>
                <a:latin typeface="Consolas" pitchFamily="34" charset="0"/>
                <a:ea typeface="Consolas" pitchFamily="34" charset="-122"/>
                <a:cs typeface="Consolas" pitchFamily="34" charset="-120"/>
              </a:rPr>
              <a:t>plot_model</a:t>
            </a:r>
            <a:r>
              <a:rPr lang="en-US" sz="1750" dirty="0">
                <a:solidFill>
                  <a:srgbClr val="2C2821"/>
                </a:solidFill>
                <a:latin typeface="Lora" pitchFamily="34" charset="0"/>
                <a:ea typeface="Lora" pitchFamily="34" charset="-122"/>
                <a:cs typeface="Lora" pitchFamily="34" charset="-120"/>
              </a:rPr>
              <a:t>), and tools like </a:t>
            </a:r>
            <a:r>
              <a:rPr lang="en-US" sz="1750" dirty="0">
                <a:solidFill>
                  <a:srgbClr val="2C2821"/>
                </a:solidFill>
                <a:highlight>
                  <a:srgbClr val="D7F4E4"/>
                </a:highlight>
                <a:latin typeface="Consolas" pitchFamily="34" charset="0"/>
                <a:ea typeface="Consolas" pitchFamily="34" charset="-122"/>
                <a:cs typeface="Consolas" pitchFamily="34" charset="-120"/>
              </a:rPr>
              <a:t>keras_tuner</a:t>
            </a:r>
            <a:r>
              <a:rPr lang="en-US" sz="1750" dirty="0">
                <a:solidFill>
                  <a:srgbClr val="2C2821"/>
                </a:solidFill>
                <a:latin typeface="Lora" pitchFamily="34" charset="0"/>
                <a:ea typeface="Lora" pitchFamily="34" charset="-122"/>
                <a:cs typeface="Lora" pitchFamily="34" charset="-120"/>
              </a:rPr>
              <a:t> for hyperparameter tuning, allowing you to optimize the model with techniques such as </a:t>
            </a:r>
            <a:r>
              <a:rPr lang="en-US" sz="1750" dirty="0">
                <a:solidFill>
                  <a:srgbClr val="2C2821"/>
                </a:solidFill>
                <a:highlight>
                  <a:srgbClr val="D7F4E4"/>
                </a:highlight>
                <a:latin typeface="Consolas" pitchFamily="34" charset="0"/>
                <a:ea typeface="Consolas" pitchFamily="34" charset="-122"/>
                <a:cs typeface="Consolas" pitchFamily="34" charset="-120"/>
              </a:rPr>
              <a:t>RandomSearch</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BayesianOptimization</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7" name="Text 5"/>
          <p:cNvSpPr/>
          <p:nvPr/>
        </p:nvSpPr>
        <p:spPr>
          <a:xfrm>
            <a:off x="509921" y="6761083"/>
            <a:ext cx="6916791"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b="1" dirty="0">
                <a:solidFill>
                  <a:srgbClr val="2C2821"/>
                </a:solidFill>
                <a:latin typeface="Lora" pitchFamily="34" charset="0"/>
                <a:ea typeface="Lora" pitchFamily="34" charset="-122"/>
                <a:cs typeface="Lora" pitchFamily="34" charset="-120"/>
              </a:rPr>
              <a:t>Performance Evaluation</a:t>
            </a:r>
            <a:r>
              <a:rPr lang="en-US" sz="1750" dirty="0">
                <a:solidFill>
                  <a:srgbClr val="2C2821"/>
                </a:solidFill>
                <a:latin typeface="Lora" pitchFamily="34" charset="0"/>
                <a:ea typeface="Lora" pitchFamily="34" charset="-122"/>
                <a:cs typeface="Lora" pitchFamily="34" charset="-120"/>
              </a:rPr>
              <a:t>: You included metrics such as </a:t>
            </a:r>
            <a:r>
              <a:rPr lang="en-US" sz="1750" dirty="0">
                <a:solidFill>
                  <a:srgbClr val="2C2821"/>
                </a:solidFill>
                <a:highlight>
                  <a:srgbClr val="D7F4E4"/>
                </a:highlight>
                <a:latin typeface="Consolas" pitchFamily="34" charset="0"/>
                <a:ea typeface="Consolas" pitchFamily="34" charset="-122"/>
                <a:cs typeface="Consolas" pitchFamily="34" charset="-120"/>
              </a:rPr>
              <a:t>classification_report</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confusion_matrix</a:t>
            </a:r>
            <a:r>
              <a:rPr lang="en-US" sz="1750" dirty="0">
                <a:solidFill>
                  <a:srgbClr val="2C2821"/>
                </a:solidFill>
                <a:latin typeface="Lora" pitchFamily="34" charset="0"/>
                <a:ea typeface="Lora" pitchFamily="34" charset="-122"/>
                <a:cs typeface="Lora" pitchFamily="34" charset="-120"/>
              </a:rPr>
              <a:t> from </a:t>
            </a:r>
            <a:r>
              <a:rPr lang="en-US" sz="1750" dirty="0">
                <a:solidFill>
                  <a:srgbClr val="2C2821"/>
                </a:solidFill>
                <a:highlight>
                  <a:srgbClr val="D7F4E4"/>
                </a:highlight>
                <a:latin typeface="Consolas" pitchFamily="34" charset="0"/>
                <a:ea typeface="Consolas" pitchFamily="34" charset="-122"/>
                <a:cs typeface="Consolas" pitchFamily="34" charset="-120"/>
              </a:rPr>
              <a:t>sklearn</a:t>
            </a:r>
            <a:r>
              <a:rPr lang="en-US" sz="1750" dirty="0">
                <a:solidFill>
                  <a:srgbClr val="2C2821"/>
                </a:solidFill>
                <a:latin typeface="Lora" pitchFamily="34" charset="0"/>
                <a:ea typeface="Lora" pitchFamily="34" charset="-122"/>
                <a:cs typeface="Lora" pitchFamily="34" charset="-120"/>
              </a:rPr>
              <a:t> to evaluate model accuracy and classification performance.</a:t>
            </a:r>
            <a:endParaRPr lang="en-US" sz="1750" dirty="0"/>
          </a:p>
        </p:txBody>
      </p:sp>
      <p:pic>
        <p:nvPicPr>
          <p:cNvPr id="10" name="Image 0" descr="preencoded.png"/>
          <p:cNvPicPr>
            <a:picLocks noChangeAspect="1"/>
          </p:cNvPicPr>
          <p:nvPr/>
        </p:nvPicPr>
        <p:blipFill>
          <a:blip r:embed="rId3"/>
          <a:stretch>
            <a:fillRect/>
          </a:stretch>
        </p:blipFill>
        <p:spPr>
          <a:xfrm>
            <a:off x="9201809" y="81438"/>
            <a:ext cx="5227869" cy="4234084"/>
          </a:xfrm>
          <a:prstGeom prst="rect">
            <a:avLst/>
          </a:prstGeom>
        </p:spPr>
      </p:pic>
      <p:pic>
        <p:nvPicPr>
          <p:cNvPr id="11" name="Image 0" descr="preencoded.png"/>
          <p:cNvPicPr>
            <a:picLocks noChangeAspect="1"/>
          </p:cNvPicPr>
          <p:nvPr/>
        </p:nvPicPr>
        <p:blipFill>
          <a:blip r:embed="rId4"/>
          <a:stretch>
            <a:fillRect/>
          </a:stretch>
        </p:blipFill>
        <p:spPr>
          <a:xfrm>
            <a:off x="9500838" y="4705815"/>
            <a:ext cx="4928840" cy="34423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3" name="Text 1"/>
          <p:cNvSpPr/>
          <p:nvPr/>
        </p:nvSpPr>
        <p:spPr>
          <a:xfrm>
            <a:off x="775454" y="1682234"/>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a:pPr>
            <a:r>
              <a:rPr lang="en-US" sz="1150" b="1" dirty="0">
                <a:solidFill>
                  <a:srgbClr val="2C2821"/>
                </a:solidFill>
                <a:latin typeface="Lora" pitchFamily="34" charset="0"/>
                <a:ea typeface="Lora" pitchFamily="34" charset="-122"/>
                <a:cs typeface="Lora" pitchFamily="34" charset="-120"/>
              </a:rPr>
              <a:t>Preprocessed the test data</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4" name="Text 2"/>
          <p:cNvSpPr/>
          <p:nvPr/>
        </p:nvSpPr>
        <p:spPr>
          <a:xfrm>
            <a:off x="1018699" y="1978700"/>
            <a:ext cx="13079492" cy="486489"/>
          </a:xfrm>
          <a:prstGeom prst="rect">
            <a:avLst/>
          </a:prstGeom>
          <a:noFill/>
          <a:ln/>
        </p:spPr>
        <p:txBody>
          <a:bodyPr wrap="squar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If the test data (</a:t>
            </a:r>
            <a:r>
              <a:rPr lang="en-US" sz="1150" dirty="0">
                <a:solidFill>
                  <a:srgbClr val="2C2821"/>
                </a:solidFill>
                <a:highlight>
                  <a:srgbClr val="D7F4E4"/>
                </a:highlight>
                <a:latin typeface="Consolas" pitchFamily="34" charset="0"/>
                <a:ea typeface="Consolas" pitchFamily="34" charset="-122"/>
                <a:cs typeface="Consolas" pitchFamily="34" charset="-120"/>
              </a:rPr>
              <a:t>test_data</a:t>
            </a:r>
            <a:r>
              <a:rPr lang="en-US" sz="1150" dirty="0">
                <a:solidFill>
                  <a:srgbClr val="2C2821"/>
                </a:solidFill>
                <a:latin typeface="Lora" pitchFamily="34" charset="0"/>
                <a:ea typeface="Lora" pitchFamily="34" charset="-122"/>
                <a:cs typeface="Lora" pitchFamily="34" charset="-120"/>
              </a:rPr>
              <a:t>) doesn't contain a 'Segmentation' column (i.e., ground truth labels), you applied the same transformations (preprocessing) used for the training data to prepare the test features (</a:t>
            </a:r>
            <a:r>
              <a:rPr lang="en-US" sz="1150" dirty="0">
                <a:solidFill>
                  <a:srgbClr val="2C2821"/>
                </a:solidFill>
                <a:highlight>
                  <a:srgbClr val="D7F4E4"/>
                </a:highlight>
                <a:latin typeface="Consolas" pitchFamily="34" charset="0"/>
                <a:ea typeface="Consolas" pitchFamily="34" charset="-122"/>
                <a:cs typeface="Consolas" pitchFamily="34" charset="-120"/>
              </a:rPr>
              <a:t>X_test_prepared</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5" name="Text 3"/>
          <p:cNvSpPr/>
          <p:nvPr/>
        </p:nvSpPr>
        <p:spPr>
          <a:xfrm>
            <a:off x="775454" y="2518410"/>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2"/>
            </a:pPr>
            <a:r>
              <a:rPr lang="en-US" sz="1150" b="1" dirty="0">
                <a:solidFill>
                  <a:srgbClr val="2C2821"/>
                </a:solidFill>
                <a:latin typeface="Lora" pitchFamily="34" charset="0"/>
                <a:ea typeface="Lora" pitchFamily="34" charset="-122"/>
                <a:cs typeface="Lora" pitchFamily="34" charset="-120"/>
              </a:rPr>
              <a:t>Generated predictions</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6" name="Text 4"/>
          <p:cNvSpPr/>
          <p:nvPr/>
        </p:nvSpPr>
        <p:spPr>
          <a:xfrm>
            <a:off x="1018699" y="2814876"/>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You generated predictions using both </a:t>
            </a:r>
            <a:r>
              <a:rPr lang="en-US" sz="1150" dirty="0">
                <a:solidFill>
                  <a:srgbClr val="2C2821"/>
                </a:solidFill>
                <a:highlight>
                  <a:srgbClr val="D7F4E4"/>
                </a:highlight>
                <a:latin typeface="Consolas" pitchFamily="34" charset="0"/>
                <a:ea typeface="Consolas" pitchFamily="34" charset="-122"/>
                <a:cs typeface="Consolas" pitchFamily="34" charset="-120"/>
              </a:rPr>
              <a:t>model</a:t>
            </a:r>
            <a:r>
              <a:rPr lang="en-US" sz="1150" dirty="0">
                <a:solidFill>
                  <a:srgbClr val="2C2821"/>
                </a:solidFill>
                <a:latin typeface="Lora" pitchFamily="34" charset="0"/>
                <a:ea typeface="Lora" pitchFamily="34" charset="-122"/>
                <a:cs typeface="Lora" pitchFamily="34" charset="-120"/>
              </a:rPr>
              <a:t> (referred to as </a:t>
            </a:r>
            <a:r>
              <a:rPr lang="en-US" sz="1150" dirty="0">
                <a:solidFill>
                  <a:srgbClr val="2C2821"/>
                </a:solidFill>
                <a:highlight>
                  <a:srgbClr val="D7F4E4"/>
                </a:highlight>
                <a:latin typeface="Consolas" pitchFamily="34" charset="0"/>
                <a:ea typeface="Consolas" pitchFamily="34" charset="-122"/>
                <a:cs typeface="Consolas" pitchFamily="34" charset="-120"/>
              </a:rPr>
              <a:t>model_1</a:t>
            </a:r>
            <a:r>
              <a:rPr lang="en-US" sz="1150" dirty="0">
                <a:solidFill>
                  <a:srgbClr val="2C2821"/>
                </a:solidFill>
                <a:latin typeface="Lora" pitchFamily="34" charset="0"/>
                <a:ea typeface="Lora" pitchFamily="34" charset="-122"/>
                <a:cs typeface="Lora" pitchFamily="34" charset="-120"/>
              </a:rPr>
              <a:t>) and </a:t>
            </a:r>
            <a:r>
              <a:rPr lang="en-US" sz="1150" dirty="0">
                <a:solidFill>
                  <a:srgbClr val="2C2821"/>
                </a:solidFill>
                <a:highlight>
                  <a:srgbClr val="D7F4E4"/>
                </a:highlight>
                <a:latin typeface="Consolas" pitchFamily="34" charset="0"/>
                <a:ea typeface="Consolas" pitchFamily="34" charset="-122"/>
                <a:cs typeface="Consolas" pitchFamily="34" charset="-120"/>
              </a:rPr>
              <a:t>best_model</a:t>
            </a:r>
            <a:r>
              <a:rPr lang="en-US" sz="1150" dirty="0">
                <a:solidFill>
                  <a:srgbClr val="2C2821"/>
                </a:solidFill>
                <a:latin typeface="Lora" pitchFamily="34" charset="0"/>
                <a:ea typeface="Lora" pitchFamily="34" charset="-122"/>
                <a:cs typeface="Lora" pitchFamily="34" charset="-120"/>
              </a:rPr>
              <a:t> by applying them to the preprocessed test data (</a:t>
            </a:r>
            <a:r>
              <a:rPr lang="en-US" sz="1150" dirty="0">
                <a:solidFill>
                  <a:srgbClr val="2C2821"/>
                </a:solidFill>
                <a:highlight>
                  <a:srgbClr val="D7F4E4"/>
                </a:highlight>
                <a:latin typeface="Consolas" pitchFamily="34" charset="0"/>
                <a:ea typeface="Consolas" pitchFamily="34" charset="-122"/>
                <a:cs typeface="Consolas" pitchFamily="34" charset="-120"/>
              </a:rPr>
              <a:t>X_test_prepared</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7" name="Text 5"/>
          <p:cNvSpPr/>
          <p:nvPr/>
        </p:nvSpPr>
        <p:spPr>
          <a:xfrm>
            <a:off x="1018699" y="3111341"/>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Converted the softmax output into </a:t>
            </a:r>
            <a:r>
              <a:rPr lang="en-US" sz="1150" b="1" dirty="0">
                <a:solidFill>
                  <a:srgbClr val="2C2821"/>
                </a:solidFill>
                <a:latin typeface="Lora" pitchFamily="34" charset="0"/>
                <a:ea typeface="Lora" pitchFamily="34" charset="-122"/>
                <a:cs typeface="Lora" pitchFamily="34" charset="-120"/>
              </a:rPr>
              <a:t>predicted class labels</a:t>
            </a:r>
            <a:r>
              <a:rPr lang="en-US" sz="1150" dirty="0">
                <a:solidFill>
                  <a:srgbClr val="2C2821"/>
                </a:solidFill>
                <a:latin typeface="Lora" pitchFamily="34" charset="0"/>
                <a:ea typeface="Lora" pitchFamily="34" charset="-122"/>
                <a:cs typeface="Lora" pitchFamily="34" charset="-120"/>
              </a:rPr>
              <a:t> (integer form) using </a:t>
            </a:r>
            <a:r>
              <a:rPr lang="en-US" sz="1150" dirty="0">
                <a:solidFill>
                  <a:srgbClr val="2C2821"/>
                </a:solidFill>
                <a:highlight>
                  <a:srgbClr val="D7F4E4"/>
                </a:highlight>
                <a:latin typeface="Consolas" pitchFamily="34" charset="0"/>
                <a:ea typeface="Consolas" pitchFamily="34" charset="-122"/>
                <a:cs typeface="Consolas" pitchFamily="34" charset="-120"/>
              </a:rPr>
              <a:t>np.argmax()</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8" name="Text 6"/>
          <p:cNvSpPr/>
          <p:nvPr/>
        </p:nvSpPr>
        <p:spPr>
          <a:xfrm>
            <a:off x="775454" y="3407807"/>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3"/>
            </a:pPr>
            <a:r>
              <a:rPr lang="en-US" sz="1150" b="1" dirty="0">
                <a:solidFill>
                  <a:srgbClr val="2C2821"/>
                </a:solidFill>
                <a:latin typeface="Lora" pitchFamily="34" charset="0"/>
                <a:ea typeface="Lora" pitchFamily="34" charset="-122"/>
                <a:cs typeface="Lora" pitchFamily="34" charset="-120"/>
              </a:rPr>
              <a:t>Converted predicted integer labels back to the original class labels</a:t>
            </a:r>
            <a:r>
              <a:rPr lang="en-US" sz="1150" dirty="0">
                <a:solidFill>
                  <a:srgbClr val="2C2821"/>
                </a:solidFill>
                <a:latin typeface="Lora" pitchFamily="34" charset="0"/>
                <a:ea typeface="Lora" pitchFamily="34" charset="-122"/>
                <a:cs typeface="Lora" pitchFamily="34" charset="-120"/>
              </a:rPr>
              <a:t> (e.g., 'A', 'B', 'C', 'D') using </a:t>
            </a:r>
            <a:r>
              <a:rPr lang="en-US" sz="1150" dirty="0">
                <a:solidFill>
                  <a:srgbClr val="2C2821"/>
                </a:solidFill>
                <a:highlight>
                  <a:srgbClr val="D7F4E4"/>
                </a:highlight>
                <a:latin typeface="Consolas" pitchFamily="34" charset="0"/>
                <a:ea typeface="Consolas" pitchFamily="34" charset="-122"/>
                <a:cs typeface="Consolas" pitchFamily="34" charset="-120"/>
              </a:rPr>
              <a:t>label_encoder.inverse_transform()</a:t>
            </a:r>
            <a:r>
              <a:rPr lang="en-US" sz="1150" dirty="0">
                <a:solidFill>
                  <a:srgbClr val="2C2821"/>
                </a:solidFill>
                <a:latin typeface="Lora" pitchFamily="34" charset="0"/>
                <a:ea typeface="Lora" pitchFamily="34" charset="-122"/>
                <a:cs typeface="Lora" pitchFamily="34" charset="-120"/>
              </a:rPr>
              <a:t> for both models (</a:t>
            </a:r>
            <a:r>
              <a:rPr lang="en-US" sz="1150" dirty="0">
                <a:solidFill>
                  <a:srgbClr val="2C2821"/>
                </a:solidFill>
                <a:highlight>
                  <a:srgbClr val="D7F4E4"/>
                </a:highlight>
                <a:latin typeface="Consolas" pitchFamily="34" charset="0"/>
                <a:ea typeface="Consolas" pitchFamily="34" charset="-122"/>
                <a:cs typeface="Consolas" pitchFamily="34" charset="-120"/>
              </a:rPr>
              <a:t>model_1</a:t>
            </a:r>
            <a:r>
              <a:rPr lang="en-US" sz="1150" dirty="0">
                <a:solidFill>
                  <a:srgbClr val="2C2821"/>
                </a:solidFill>
                <a:latin typeface="Lora" pitchFamily="34" charset="0"/>
                <a:ea typeface="Lora" pitchFamily="34" charset="-122"/>
                <a:cs typeface="Lora" pitchFamily="34" charset="-120"/>
              </a:rPr>
              <a:t> and </a:t>
            </a:r>
            <a:r>
              <a:rPr lang="en-US" sz="1150" dirty="0">
                <a:solidFill>
                  <a:srgbClr val="2C2821"/>
                </a:solidFill>
                <a:highlight>
                  <a:srgbClr val="D7F4E4"/>
                </a:highlight>
                <a:latin typeface="Consolas" pitchFamily="34" charset="0"/>
                <a:ea typeface="Consolas" pitchFamily="34" charset="-122"/>
                <a:cs typeface="Consolas" pitchFamily="34" charset="-120"/>
              </a:rPr>
              <a:t>best_model</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9" name="Text 7"/>
          <p:cNvSpPr/>
          <p:nvPr/>
        </p:nvSpPr>
        <p:spPr>
          <a:xfrm>
            <a:off x="775454" y="3704273"/>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4"/>
            </a:pPr>
            <a:r>
              <a:rPr lang="en-US" sz="1150" b="1" dirty="0">
                <a:solidFill>
                  <a:srgbClr val="2C2821"/>
                </a:solidFill>
                <a:latin typeface="Lora" pitchFamily="34" charset="0"/>
                <a:ea typeface="Lora" pitchFamily="34" charset="-122"/>
                <a:cs typeface="Lora" pitchFamily="34" charset="-120"/>
              </a:rPr>
              <a:t>Handled cases with ground truth labels</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0" name="Text 8"/>
          <p:cNvSpPr/>
          <p:nvPr/>
        </p:nvSpPr>
        <p:spPr>
          <a:xfrm>
            <a:off x="1018699" y="4000738"/>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If the 'Segmentation' column is present in </a:t>
            </a:r>
            <a:r>
              <a:rPr lang="en-US" sz="1150" dirty="0">
                <a:solidFill>
                  <a:srgbClr val="2C2821"/>
                </a:solidFill>
                <a:highlight>
                  <a:srgbClr val="D7F4E4"/>
                </a:highlight>
                <a:latin typeface="Consolas" pitchFamily="34" charset="0"/>
                <a:ea typeface="Consolas" pitchFamily="34" charset="-122"/>
                <a:cs typeface="Consolas" pitchFamily="34" charset="-120"/>
              </a:rPr>
              <a:t>test_data</a:t>
            </a:r>
            <a:r>
              <a:rPr lang="en-US" sz="1150" dirty="0">
                <a:solidFill>
                  <a:srgbClr val="2C2821"/>
                </a:solidFill>
                <a:latin typeface="Lora" pitchFamily="34" charset="0"/>
                <a:ea typeface="Lora" pitchFamily="34" charset="-122"/>
                <a:cs typeface="Lora" pitchFamily="34" charset="-120"/>
              </a:rPr>
              <a:t>, you:</a:t>
            </a:r>
            <a:endParaRPr lang="en-US" sz="1150" dirty="0"/>
          </a:p>
        </p:txBody>
      </p:sp>
      <p:sp>
        <p:nvSpPr>
          <p:cNvPr id="11" name="Text 9"/>
          <p:cNvSpPr/>
          <p:nvPr/>
        </p:nvSpPr>
        <p:spPr>
          <a:xfrm>
            <a:off x="1262063" y="4297204"/>
            <a:ext cx="12836128" cy="243245"/>
          </a:xfrm>
          <a:prstGeom prst="rect">
            <a:avLst/>
          </a:prstGeom>
          <a:noFill/>
          <a:ln/>
        </p:spPr>
        <p:txBody>
          <a:bodyPr wrap="none" lIns="0" tIns="0" rIns="0" bIns="0" rtlCol="0" anchor="t"/>
          <a:lstStyle/>
          <a:p>
            <a:pPr marL="1028700" lvl="2"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Extracted features (</a:t>
            </a:r>
            <a:r>
              <a:rPr lang="en-US" sz="1150" dirty="0">
                <a:solidFill>
                  <a:srgbClr val="2C2821"/>
                </a:solidFill>
                <a:highlight>
                  <a:srgbClr val="D7F4E4"/>
                </a:highlight>
                <a:latin typeface="Consolas" pitchFamily="34" charset="0"/>
                <a:ea typeface="Consolas" pitchFamily="34" charset="-122"/>
                <a:cs typeface="Consolas" pitchFamily="34" charset="-120"/>
              </a:rPr>
              <a:t>X_test</a:t>
            </a:r>
            <a:r>
              <a:rPr lang="en-US" sz="1150" dirty="0">
                <a:solidFill>
                  <a:srgbClr val="2C2821"/>
                </a:solidFill>
                <a:latin typeface="Lora" pitchFamily="34" charset="0"/>
                <a:ea typeface="Lora" pitchFamily="34" charset="-122"/>
                <a:cs typeface="Lora" pitchFamily="34" charset="-120"/>
              </a:rPr>
              <a:t>) and ground truth labels (</a:t>
            </a:r>
            <a:r>
              <a:rPr lang="en-US" sz="1150" dirty="0">
                <a:solidFill>
                  <a:srgbClr val="2C2821"/>
                </a:solidFill>
                <a:highlight>
                  <a:srgbClr val="D7F4E4"/>
                </a:highlight>
                <a:latin typeface="Consolas" pitchFamily="34" charset="0"/>
                <a:ea typeface="Consolas" pitchFamily="34" charset="-122"/>
                <a:cs typeface="Consolas" pitchFamily="34" charset="-120"/>
              </a:rPr>
              <a:t>y_test</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2" name="Text 10"/>
          <p:cNvSpPr/>
          <p:nvPr/>
        </p:nvSpPr>
        <p:spPr>
          <a:xfrm>
            <a:off x="1262063" y="4593669"/>
            <a:ext cx="12836128" cy="243245"/>
          </a:xfrm>
          <a:prstGeom prst="rect">
            <a:avLst/>
          </a:prstGeom>
          <a:noFill/>
          <a:ln/>
        </p:spPr>
        <p:txBody>
          <a:bodyPr wrap="none" lIns="0" tIns="0" rIns="0" bIns="0" rtlCol="0" anchor="t"/>
          <a:lstStyle/>
          <a:p>
            <a:pPr marL="1028700" lvl="2"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Preprocessed the test features.</a:t>
            </a:r>
            <a:endParaRPr lang="en-US" sz="1150" dirty="0"/>
          </a:p>
        </p:txBody>
      </p:sp>
      <p:sp>
        <p:nvSpPr>
          <p:cNvPr id="13" name="Text 11"/>
          <p:cNvSpPr/>
          <p:nvPr/>
        </p:nvSpPr>
        <p:spPr>
          <a:xfrm>
            <a:off x="1262063" y="4890135"/>
            <a:ext cx="12836128" cy="243245"/>
          </a:xfrm>
          <a:prstGeom prst="rect">
            <a:avLst/>
          </a:prstGeom>
          <a:noFill/>
          <a:ln/>
        </p:spPr>
        <p:txBody>
          <a:bodyPr wrap="none" lIns="0" tIns="0" rIns="0" bIns="0" rtlCol="0" anchor="t"/>
          <a:lstStyle/>
          <a:p>
            <a:pPr marL="1028700" lvl="2"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Encoded the ground truth labels (</a:t>
            </a:r>
            <a:r>
              <a:rPr lang="en-US" sz="1150" dirty="0">
                <a:solidFill>
                  <a:srgbClr val="2C2821"/>
                </a:solidFill>
                <a:highlight>
                  <a:srgbClr val="D7F4E4"/>
                </a:highlight>
                <a:latin typeface="Consolas" pitchFamily="34" charset="0"/>
                <a:ea typeface="Consolas" pitchFamily="34" charset="-122"/>
                <a:cs typeface="Consolas" pitchFamily="34" charset="-120"/>
              </a:rPr>
              <a:t>y_test</a:t>
            </a:r>
            <a:r>
              <a:rPr lang="en-US" sz="1150" dirty="0">
                <a:solidFill>
                  <a:srgbClr val="2C2821"/>
                </a:solidFill>
                <a:latin typeface="Lora" pitchFamily="34" charset="0"/>
                <a:ea typeface="Lora" pitchFamily="34" charset="-122"/>
                <a:cs typeface="Lora" pitchFamily="34" charset="-120"/>
              </a:rPr>
              <a:t>) into integers using </a:t>
            </a:r>
            <a:r>
              <a:rPr lang="en-US" sz="1150" dirty="0">
                <a:solidFill>
                  <a:srgbClr val="2C2821"/>
                </a:solidFill>
                <a:highlight>
                  <a:srgbClr val="D7F4E4"/>
                </a:highlight>
                <a:latin typeface="Consolas" pitchFamily="34" charset="0"/>
                <a:ea typeface="Consolas" pitchFamily="34" charset="-122"/>
                <a:cs typeface="Consolas" pitchFamily="34" charset="-120"/>
              </a:rPr>
              <a:t>label_encoder</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4" name="Text 12"/>
          <p:cNvSpPr/>
          <p:nvPr/>
        </p:nvSpPr>
        <p:spPr>
          <a:xfrm>
            <a:off x="775454" y="5186601"/>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5"/>
            </a:pPr>
            <a:r>
              <a:rPr lang="en-US" sz="1150" b="1" dirty="0">
                <a:solidFill>
                  <a:srgbClr val="2C2821"/>
                </a:solidFill>
                <a:latin typeface="Lora" pitchFamily="34" charset="0"/>
                <a:ea typeface="Lora" pitchFamily="34" charset="-122"/>
                <a:cs typeface="Lora" pitchFamily="34" charset="-120"/>
              </a:rPr>
              <a:t>Computed confusion matrices</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5" name="Text 13"/>
          <p:cNvSpPr/>
          <p:nvPr/>
        </p:nvSpPr>
        <p:spPr>
          <a:xfrm>
            <a:off x="1018699" y="5483066"/>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For both </a:t>
            </a:r>
            <a:r>
              <a:rPr lang="en-US" sz="1150" dirty="0">
                <a:solidFill>
                  <a:srgbClr val="2C2821"/>
                </a:solidFill>
                <a:highlight>
                  <a:srgbClr val="D7F4E4"/>
                </a:highlight>
                <a:latin typeface="Consolas" pitchFamily="34" charset="0"/>
                <a:ea typeface="Consolas" pitchFamily="34" charset="-122"/>
                <a:cs typeface="Consolas" pitchFamily="34" charset="-120"/>
              </a:rPr>
              <a:t>model_1</a:t>
            </a:r>
            <a:r>
              <a:rPr lang="en-US" sz="1150" dirty="0">
                <a:solidFill>
                  <a:srgbClr val="2C2821"/>
                </a:solidFill>
                <a:latin typeface="Lora" pitchFamily="34" charset="0"/>
                <a:ea typeface="Lora" pitchFamily="34" charset="-122"/>
                <a:cs typeface="Lora" pitchFamily="34" charset="-120"/>
              </a:rPr>
              <a:t> and </a:t>
            </a:r>
            <a:r>
              <a:rPr lang="en-US" sz="1150" dirty="0">
                <a:solidFill>
                  <a:srgbClr val="2C2821"/>
                </a:solidFill>
                <a:highlight>
                  <a:srgbClr val="D7F4E4"/>
                </a:highlight>
                <a:latin typeface="Consolas" pitchFamily="34" charset="0"/>
                <a:ea typeface="Consolas" pitchFamily="34" charset="-122"/>
                <a:cs typeface="Consolas" pitchFamily="34" charset="-120"/>
              </a:rPr>
              <a:t>best_model</a:t>
            </a:r>
            <a:r>
              <a:rPr lang="en-US" sz="1150" dirty="0">
                <a:solidFill>
                  <a:srgbClr val="2C2821"/>
                </a:solidFill>
                <a:latin typeface="Lora" pitchFamily="34" charset="0"/>
                <a:ea typeface="Lora" pitchFamily="34" charset="-122"/>
                <a:cs typeface="Lora" pitchFamily="34" charset="-120"/>
              </a:rPr>
              <a:t>, you generated </a:t>
            </a:r>
            <a:r>
              <a:rPr lang="en-US" sz="1150" b="1" dirty="0">
                <a:solidFill>
                  <a:srgbClr val="2C2821"/>
                </a:solidFill>
                <a:latin typeface="Lora" pitchFamily="34" charset="0"/>
                <a:ea typeface="Lora" pitchFamily="34" charset="-122"/>
                <a:cs typeface="Lora" pitchFamily="34" charset="-120"/>
              </a:rPr>
              <a:t>confusion matrices</a:t>
            </a:r>
            <a:r>
              <a:rPr lang="en-US" sz="1150" dirty="0">
                <a:solidFill>
                  <a:srgbClr val="2C2821"/>
                </a:solidFill>
                <a:latin typeface="Lora" pitchFamily="34" charset="0"/>
                <a:ea typeface="Lora" pitchFamily="34" charset="-122"/>
                <a:cs typeface="Lora" pitchFamily="34" charset="-120"/>
              </a:rPr>
              <a:t> using the ground truth (</a:t>
            </a:r>
            <a:r>
              <a:rPr lang="en-US" sz="1150" dirty="0">
                <a:solidFill>
                  <a:srgbClr val="2C2821"/>
                </a:solidFill>
                <a:highlight>
                  <a:srgbClr val="D7F4E4"/>
                </a:highlight>
                <a:latin typeface="Consolas" pitchFamily="34" charset="0"/>
                <a:ea typeface="Consolas" pitchFamily="34" charset="-122"/>
                <a:cs typeface="Consolas" pitchFamily="34" charset="-120"/>
              </a:rPr>
              <a:t>y_test_encoded</a:t>
            </a:r>
            <a:r>
              <a:rPr lang="en-US" sz="1150" dirty="0">
                <a:solidFill>
                  <a:srgbClr val="2C2821"/>
                </a:solidFill>
                <a:latin typeface="Lora" pitchFamily="34" charset="0"/>
                <a:ea typeface="Lora" pitchFamily="34" charset="-122"/>
                <a:cs typeface="Lora" pitchFamily="34" charset="-120"/>
              </a:rPr>
              <a:t>) and predicted labels.</a:t>
            </a:r>
            <a:endParaRPr lang="en-US" sz="1150" dirty="0"/>
          </a:p>
        </p:txBody>
      </p:sp>
      <p:sp>
        <p:nvSpPr>
          <p:cNvPr id="16" name="Text 14"/>
          <p:cNvSpPr/>
          <p:nvPr/>
        </p:nvSpPr>
        <p:spPr>
          <a:xfrm>
            <a:off x="775454" y="5779532"/>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6"/>
            </a:pPr>
            <a:r>
              <a:rPr lang="en-US" sz="1150" b="1" dirty="0">
                <a:solidFill>
                  <a:srgbClr val="2C2821"/>
                </a:solidFill>
                <a:latin typeface="Lora" pitchFamily="34" charset="0"/>
                <a:ea typeface="Lora" pitchFamily="34" charset="-122"/>
                <a:cs typeface="Lora" pitchFamily="34" charset="-120"/>
              </a:rPr>
              <a:t>Plotted heatmaps of the confusion matrices</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7" name="Text 15"/>
          <p:cNvSpPr/>
          <p:nvPr/>
        </p:nvSpPr>
        <p:spPr>
          <a:xfrm>
            <a:off x="1018699" y="6075998"/>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For both models, you created </a:t>
            </a:r>
            <a:r>
              <a:rPr lang="en-US" sz="1150" b="1" dirty="0">
                <a:solidFill>
                  <a:srgbClr val="2C2821"/>
                </a:solidFill>
                <a:latin typeface="Lora" pitchFamily="34" charset="0"/>
                <a:ea typeface="Lora" pitchFamily="34" charset="-122"/>
                <a:cs typeface="Lora" pitchFamily="34" charset="-120"/>
              </a:rPr>
              <a:t>heatmaps</a:t>
            </a:r>
            <a:r>
              <a:rPr lang="en-US" sz="1150" dirty="0">
                <a:solidFill>
                  <a:srgbClr val="2C2821"/>
                </a:solidFill>
                <a:latin typeface="Lora" pitchFamily="34" charset="0"/>
                <a:ea typeface="Lora" pitchFamily="34" charset="-122"/>
                <a:cs typeface="Lora" pitchFamily="34" charset="-120"/>
              </a:rPr>
              <a:t> of the confusion matrices using </a:t>
            </a:r>
            <a:r>
              <a:rPr lang="en-US" sz="1150" dirty="0">
                <a:solidFill>
                  <a:srgbClr val="2C2821"/>
                </a:solidFill>
                <a:highlight>
                  <a:srgbClr val="D7F4E4"/>
                </a:highlight>
                <a:latin typeface="Consolas" pitchFamily="34" charset="0"/>
                <a:ea typeface="Consolas" pitchFamily="34" charset="-122"/>
                <a:cs typeface="Consolas" pitchFamily="34" charset="-120"/>
              </a:rPr>
              <a:t>seaborn.heatmap()</a:t>
            </a:r>
            <a:r>
              <a:rPr lang="en-US" sz="1150" dirty="0">
                <a:solidFill>
                  <a:srgbClr val="2C2821"/>
                </a:solidFill>
                <a:latin typeface="Lora" pitchFamily="34" charset="0"/>
                <a:ea typeface="Lora" pitchFamily="34" charset="-122"/>
                <a:cs typeface="Lora" pitchFamily="34" charset="-120"/>
              </a:rPr>
              <a:t> to visually compare the true and predicted labels, with class labels on the x and y axes.</a:t>
            </a:r>
            <a:endParaRPr lang="en-US" sz="1150" dirty="0"/>
          </a:p>
        </p:txBody>
      </p:sp>
      <p:sp>
        <p:nvSpPr>
          <p:cNvPr id="18" name="Text 16"/>
          <p:cNvSpPr/>
          <p:nvPr/>
        </p:nvSpPr>
        <p:spPr>
          <a:xfrm>
            <a:off x="775454" y="6372463"/>
            <a:ext cx="13322737" cy="243245"/>
          </a:xfrm>
          <a:prstGeom prst="rect">
            <a:avLst/>
          </a:prstGeom>
          <a:noFill/>
          <a:ln/>
        </p:spPr>
        <p:txBody>
          <a:bodyPr wrap="none" lIns="0" tIns="0" rIns="0" bIns="0" rtlCol="0" anchor="t"/>
          <a:lstStyle/>
          <a:p>
            <a:pPr marL="342900" indent="-342900" algn="l">
              <a:lnSpc>
                <a:spcPts val="1900"/>
              </a:lnSpc>
              <a:buSzPct val="100000"/>
              <a:buFont typeface="+mj-lt"/>
              <a:buAutoNum type="arabicPeriod" startAt="7"/>
            </a:pPr>
            <a:r>
              <a:rPr lang="en-US" sz="1150" b="1" dirty="0">
                <a:solidFill>
                  <a:srgbClr val="2C2821"/>
                </a:solidFill>
                <a:latin typeface="Lora" pitchFamily="34" charset="0"/>
                <a:ea typeface="Lora" pitchFamily="34" charset="-122"/>
                <a:cs typeface="Lora" pitchFamily="34" charset="-120"/>
              </a:rPr>
              <a:t>Handled cases without ground truth labels</a:t>
            </a:r>
            <a:r>
              <a:rPr lang="en-US" sz="1150" dirty="0">
                <a:solidFill>
                  <a:srgbClr val="2C2821"/>
                </a:solidFill>
                <a:latin typeface="Lora" pitchFamily="34" charset="0"/>
                <a:ea typeface="Lora" pitchFamily="34" charset="-122"/>
                <a:cs typeface="Lora" pitchFamily="34" charset="-120"/>
              </a:rPr>
              <a:t>:</a:t>
            </a:r>
            <a:endParaRPr lang="en-US" sz="1150" dirty="0"/>
          </a:p>
        </p:txBody>
      </p:sp>
      <p:sp>
        <p:nvSpPr>
          <p:cNvPr id="19" name="Text 17"/>
          <p:cNvSpPr/>
          <p:nvPr/>
        </p:nvSpPr>
        <p:spPr>
          <a:xfrm>
            <a:off x="1018699" y="6668929"/>
            <a:ext cx="13079492" cy="243245"/>
          </a:xfrm>
          <a:prstGeom prst="rect">
            <a:avLst/>
          </a:prstGeom>
          <a:noFill/>
          <a:ln/>
        </p:spPr>
        <p:txBody>
          <a:bodyPr wrap="none" lIns="0" tIns="0" rIns="0" bIns="0" rtlCol="0" anchor="t"/>
          <a:lstStyle/>
          <a:p>
            <a:pPr marL="685800" lvl="1" indent="-342900" algn="l">
              <a:lnSpc>
                <a:spcPts val="1900"/>
              </a:lnSpc>
              <a:buSzPct val="100000"/>
              <a:buChar char="•"/>
            </a:pPr>
            <a:r>
              <a:rPr lang="en-US" sz="1150" dirty="0">
                <a:solidFill>
                  <a:srgbClr val="2C2821"/>
                </a:solidFill>
                <a:latin typeface="Lora" pitchFamily="34" charset="0"/>
                <a:ea typeface="Lora" pitchFamily="34" charset="-122"/>
                <a:cs typeface="Lora" pitchFamily="34" charset="-120"/>
              </a:rPr>
              <a:t>If the 'Segmentation' column is missing, you printed a message indicating that the confusion matrix couldn't be generated due to the absence of ground truth labels.</a:t>
            </a:r>
            <a:endParaRPr lang="en-US" sz="1150" dirty="0"/>
          </a:p>
        </p:txBody>
      </p:sp>
      <p:sp>
        <p:nvSpPr>
          <p:cNvPr id="20" name="Text 18"/>
          <p:cNvSpPr/>
          <p:nvPr/>
        </p:nvSpPr>
        <p:spPr>
          <a:xfrm>
            <a:off x="532209" y="7083266"/>
            <a:ext cx="13565981" cy="243245"/>
          </a:xfrm>
          <a:prstGeom prst="rect">
            <a:avLst/>
          </a:prstGeom>
          <a:noFill/>
          <a:ln/>
        </p:spPr>
        <p:txBody>
          <a:bodyPr wrap="none" lIns="0" tIns="0" rIns="0" bIns="0" rtlCol="0" anchor="t"/>
          <a:lstStyle/>
          <a:p>
            <a:pPr marL="0" indent="0">
              <a:lnSpc>
                <a:spcPts val="1900"/>
              </a:lnSpc>
              <a:buNone/>
            </a:pPr>
            <a:r>
              <a:rPr lang="en-US" sz="1150" dirty="0">
                <a:solidFill>
                  <a:srgbClr val="2C2821"/>
                </a:solidFill>
                <a:latin typeface="Lora" pitchFamily="34" charset="0"/>
                <a:ea typeface="Lora" pitchFamily="34" charset="-122"/>
                <a:cs typeface="Lora" pitchFamily="34" charset="-120"/>
              </a:rPr>
              <a:t>This process evaluates the performance of both models by comparing their predictions with the actual labels (if available) and visualizing their accuracy using confusion matrices.</a:t>
            </a:r>
            <a:endParaRPr lang="en-US" sz="11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16" name="Image 0" descr="preencoded.png"/>
          <p:cNvPicPr>
            <a:picLocks noChangeAspect="1"/>
          </p:cNvPicPr>
          <p:nvPr/>
        </p:nvPicPr>
        <p:blipFill>
          <a:blip r:embed="rId3"/>
          <a:stretch>
            <a:fillRect/>
          </a:stretch>
        </p:blipFill>
        <p:spPr>
          <a:xfrm>
            <a:off x="2421868" y="780004"/>
            <a:ext cx="9194959" cy="6356776"/>
          </a:xfrm>
          <a:prstGeom prst="rect">
            <a:avLst/>
          </a:prstGeom>
        </p:spPr>
      </p:pic>
    </p:spTree>
    <p:extLst>
      <p:ext uri="{BB962C8B-B14F-4D97-AF65-F5344CB8AC3E}">
        <p14:creationId xmlns:p14="http://schemas.microsoft.com/office/powerpoint/2010/main" val="161782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1312307"/>
            <a:ext cx="79234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Confusion Matrix </a:t>
            </a:r>
            <a:endParaRPr lang="en-US" sz="4450" dirty="0"/>
          </a:p>
        </p:txBody>
      </p:sp>
      <p:sp>
        <p:nvSpPr>
          <p:cNvPr id="3" name="Text 1"/>
          <p:cNvSpPr/>
          <p:nvPr/>
        </p:nvSpPr>
        <p:spPr>
          <a:xfrm>
            <a:off x="793790" y="2474714"/>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confusion matrix provides a visual representation of the model's classification performance. It shows the number of true positives, false positives, true negatives, and false negatives for each class. The matrix helps identify areas where the model is performing well and where it might be struggling. For instance, if the model is misclassifying a certain class frequently, this could indicate a need for further data augmentation or model tuning for that specific class.</a:t>
            </a:r>
            <a:endParaRPr lang="en-US" sz="1750" dirty="0"/>
          </a:p>
        </p:txBody>
      </p:sp>
      <p:pic>
        <p:nvPicPr>
          <p:cNvPr id="4" name="Image 0" descr="preencoded.png"/>
          <p:cNvPicPr>
            <a:picLocks noChangeAspect="1"/>
          </p:cNvPicPr>
          <p:nvPr/>
        </p:nvPicPr>
        <p:blipFill>
          <a:blip r:embed="rId3"/>
          <a:stretch>
            <a:fillRect/>
          </a:stretch>
        </p:blipFill>
        <p:spPr>
          <a:xfrm>
            <a:off x="793790" y="4181475"/>
            <a:ext cx="566976" cy="566976"/>
          </a:xfrm>
          <a:prstGeom prst="rect">
            <a:avLst/>
          </a:prstGeom>
        </p:spPr>
      </p:pic>
      <p:sp>
        <p:nvSpPr>
          <p:cNvPr id="5" name="Text 2"/>
          <p:cNvSpPr/>
          <p:nvPr/>
        </p:nvSpPr>
        <p:spPr>
          <a:xfrm>
            <a:off x="793790" y="49752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True Positives</a:t>
            </a:r>
            <a:endParaRPr lang="en-US" sz="2200" dirty="0"/>
          </a:p>
        </p:txBody>
      </p:sp>
      <p:sp>
        <p:nvSpPr>
          <p:cNvPr id="6" name="Text 3"/>
          <p:cNvSpPr/>
          <p:nvPr/>
        </p:nvSpPr>
        <p:spPr>
          <a:xfrm>
            <a:off x="793790" y="5465683"/>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model correctly predicted a class label.</a:t>
            </a:r>
            <a:endParaRPr lang="en-US" sz="1750" dirty="0"/>
          </a:p>
        </p:txBody>
      </p:sp>
      <p:pic>
        <p:nvPicPr>
          <p:cNvPr id="7" name="Image 1" descr="preencoded.png"/>
          <p:cNvPicPr>
            <a:picLocks noChangeAspect="1"/>
          </p:cNvPicPr>
          <p:nvPr/>
        </p:nvPicPr>
        <p:blipFill>
          <a:blip r:embed="rId4"/>
          <a:stretch>
            <a:fillRect/>
          </a:stretch>
        </p:blipFill>
        <p:spPr>
          <a:xfrm>
            <a:off x="4139446" y="4181475"/>
            <a:ext cx="566976" cy="566976"/>
          </a:xfrm>
          <a:prstGeom prst="rect">
            <a:avLst/>
          </a:prstGeom>
        </p:spPr>
      </p:pic>
      <p:sp>
        <p:nvSpPr>
          <p:cNvPr id="8" name="Text 4"/>
          <p:cNvSpPr/>
          <p:nvPr/>
        </p:nvSpPr>
        <p:spPr>
          <a:xfrm>
            <a:off x="4139446" y="49752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False Positives</a:t>
            </a:r>
            <a:endParaRPr lang="en-US" sz="2200" dirty="0"/>
          </a:p>
        </p:txBody>
      </p:sp>
      <p:sp>
        <p:nvSpPr>
          <p:cNvPr id="9" name="Text 5"/>
          <p:cNvSpPr/>
          <p:nvPr/>
        </p:nvSpPr>
        <p:spPr>
          <a:xfrm>
            <a:off x="4139446" y="5465683"/>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model incorrectly predicted a class label. This is also known as a type I error.</a:t>
            </a:r>
            <a:endParaRPr lang="en-US" sz="1750" dirty="0"/>
          </a:p>
        </p:txBody>
      </p:sp>
      <p:pic>
        <p:nvPicPr>
          <p:cNvPr id="10" name="Image 2" descr="preencoded.png"/>
          <p:cNvPicPr>
            <a:picLocks noChangeAspect="1"/>
          </p:cNvPicPr>
          <p:nvPr/>
        </p:nvPicPr>
        <p:blipFill>
          <a:blip r:embed="rId5"/>
          <a:stretch>
            <a:fillRect/>
          </a:stretch>
        </p:blipFill>
        <p:spPr>
          <a:xfrm>
            <a:off x="7485221" y="4181475"/>
            <a:ext cx="566976" cy="566976"/>
          </a:xfrm>
          <a:prstGeom prst="rect">
            <a:avLst/>
          </a:prstGeom>
        </p:spPr>
      </p:pic>
      <p:sp>
        <p:nvSpPr>
          <p:cNvPr id="11" name="Text 6"/>
          <p:cNvSpPr/>
          <p:nvPr/>
        </p:nvSpPr>
        <p:spPr>
          <a:xfrm>
            <a:off x="7485221" y="49752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True Negatives</a:t>
            </a:r>
            <a:endParaRPr lang="en-US" sz="2200" dirty="0"/>
          </a:p>
        </p:txBody>
      </p:sp>
      <p:sp>
        <p:nvSpPr>
          <p:cNvPr id="12" name="Text 7"/>
          <p:cNvSpPr/>
          <p:nvPr/>
        </p:nvSpPr>
        <p:spPr>
          <a:xfrm>
            <a:off x="7485221" y="5465683"/>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model correctly did not predict a class label.</a:t>
            </a:r>
            <a:endParaRPr lang="en-US" sz="1750" dirty="0"/>
          </a:p>
        </p:txBody>
      </p:sp>
      <p:pic>
        <p:nvPicPr>
          <p:cNvPr id="13" name="Image 3" descr="preencoded.png"/>
          <p:cNvPicPr>
            <a:picLocks noChangeAspect="1"/>
          </p:cNvPicPr>
          <p:nvPr/>
        </p:nvPicPr>
        <p:blipFill>
          <a:blip r:embed="rId6"/>
          <a:stretch>
            <a:fillRect/>
          </a:stretch>
        </p:blipFill>
        <p:spPr>
          <a:xfrm>
            <a:off x="10830997" y="4181475"/>
            <a:ext cx="566976" cy="566976"/>
          </a:xfrm>
          <a:prstGeom prst="rect">
            <a:avLst/>
          </a:prstGeom>
        </p:spPr>
      </p:pic>
      <p:sp>
        <p:nvSpPr>
          <p:cNvPr id="14" name="Text 8"/>
          <p:cNvSpPr/>
          <p:nvPr/>
        </p:nvSpPr>
        <p:spPr>
          <a:xfrm>
            <a:off x="10830997" y="49752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821"/>
                </a:solidFill>
                <a:latin typeface="Alice" pitchFamily="34" charset="0"/>
                <a:ea typeface="Alice" pitchFamily="34" charset="-122"/>
                <a:cs typeface="Alice" pitchFamily="34" charset="-120"/>
              </a:rPr>
              <a:t>False Negatives</a:t>
            </a:r>
            <a:endParaRPr lang="en-US" sz="2200" dirty="0"/>
          </a:p>
        </p:txBody>
      </p:sp>
      <p:sp>
        <p:nvSpPr>
          <p:cNvPr id="15" name="Text 9"/>
          <p:cNvSpPr/>
          <p:nvPr/>
        </p:nvSpPr>
        <p:spPr>
          <a:xfrm>
            <a:off x="10830997" y="5465683"/>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The model incorrectly did not predict a class label. This is also known as a type II error.</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3" name="Text 1"/>
          <p:cNvSpPr/>
          <p:nvPr/>
        </p:nvSpPr>
        <p:spPr>
          <a:xfrm>
            <a:off x="165741" y="337780"/>
            <a:ext cx="12696111" cy="367427"/>
          </a:xfrm>
          <a:prstGeom prst="rect">
            <a:avLst/>
          </a:prstGeom>
          <a:noFill/>
          <a:ln/>
        </p:spPr>
        <p:txBody>
          <a:bodyPr wrap="none" lIns="0" tIns="0" rIns="0" bIns="0" rtlCol="0" anchor="t"/>
          <a:lstStyle/>
          <a:p>
            <a:pPr marL="342900" indent="-342900" algn="l">
              <a:lnSpc>
                <a:spcPts val="280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Created DataFrames with </a:t>
            </a:r>
            <a:r>
              <a:rPr lang="en-US" sz="1750" dirty="0">
                <a:solidFill>
                  <a:srgbClr val="2C2821"/>
                </a:solidFill>
                <a:highlight>
                  <a:srgbClr val="D7F4E4"/>
                </a:highlight>
                <a:latin typeface="Consolas" pitchFamily="34" charset="0"/>
                <a:ea typeface="Consolas" pitchFamily="34" charset="-122"/>
                <a:cs typeface="Consolas" pitchFamily="34" charset="-120"/>
              </a:rPr>
              <a:t>Customer_ID</a:t>
            </a:r>
            <a:r>
              <a:rPr lang="en-US" sz="1750" b="1" dirty="0">
                <a:solidFill>
                  <a:srgbClr val="2C2821"/>
                </a:solidFill>
                <a:latin typeface="Lora" pitchFamily="34" charset="0"/>
                <a:ea typeface="Lora" pitchFamily="34" charset="-122"/>
                <a:cs typeface="Lora" pitchFamily="34" charset="-120"/>
              </a:rPr>
              <a:t> and predicted segments</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4" name="Text 2"/>
          <p:cNvSpPr/>
          <p:nvPr/>
        </p:nvSpPr>
        <p:spPr>
          <a:xfrm>
            <a:off x="165742" y="967620"/>
            <a:ext cx="9190132" cy="1102281"/>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2C2821"/>
                </a:solidFill>
                <a:latin typeface="Lora" pitchFamily="34" charset="0"/>
                <a:ea typeface="Lora" pitchFamily="34" charset="-122"/>
                <a:cs typeface="Lora" pitchFamily="34" charset="-120"/>
              </a:rPr>
              <a:t>For both </a:t>
            </a:r>
            <a:r>
              <a:rPr lang="en-US" sz="1750" dirty="0">
                <a:solidFill>
                  <a:srgbClr val="2C2821"/>
                </a:solidFill>
                <a:highlight>
                  <a:srgbClr val="D7F4E4"/>
                </a:highlight>
                <a:latin typeface="Consolas" pitchFamily="34" charset="0"/>
                <a:ea typeface="Consolas" pitchFamily="34" charset="-122"/>
                <a:cs typeface="Consolas" pitchFamily="34" charset="-120"/>
              </a:rPr>
              <a:t>model_1</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best_model</a:t>
            </a:r>
            <a:r>
              <a:rPr lang="en-US" sz="1750" dirty="0">
                <a:solidFill>
                  <a:srgbClr val="2C2821"/>
                </a:solidFill>
                <a:latin typeface="Lora" pitchFamily="34" charset="0"/>
                <a:ea typeface="Lora" pitchFamily="34" charset="-122"/>
                <a:cs typeface="Lora" pitchFamily="34" charset="-120"/>
              </a:rPr>
              <a:t>, you created two DataFrames (</a:t>
            </a:r>
            <a:r>
              <a:rPr lang="en-US" sz="1750" dirty="0">
                <a:solidFill>
                  <a:srgbClr val="2C2821"/>
                </a:solidFill>
                <a:highlight>
                  <a:srgbClr val="D7F4E4"/>
                </a:highlight>
                <a:latin typeface="Consolas" pitchFamily="34" charset="0"/>
                <a:ea typeface="Consolas" pitchFamily="34" charset="-122"/>
                <a:cs typeface="Consolas" pitchFamily="34" charset="-120"/>
              </a:rPr>
              <a:t>df_model_1</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df_model_2</a:t>
            </a:r>
            <a:r>
              <a:rPr lang="en-US" sz="1750" dirty="0">
                <a:solidFill>
                  <a:srgbClr val="2C2821"/>
                </a:solidFill>
                <a:latin typeface="Lora" pitchFamily="34" charset="0"/>
                <a:ea typeface="Lora" pitchFamily="34" charset="-122"/>
                <a:cs typeface="Lora" pitchFamily="34" charset="-120"/>
              </a:rPr>
              <a:t>), each containing the </a:t>
            </a:r>
            <a:r>
              <a:rPr lang="en-US" sz="1750" dirty="0">
                <a:solidFill>
                  <a:srgbClr val="2C2821"/>
                </a:solidFill>
                <a:highlight>
                  <a:srgbClr val="D7F4E4"/>
                </a:highlight>
                <a:latin typeface="Consolas" pitchFamily="34" charset="0"/>
                <a:ea typeface="Consolas" pitchFamily="34" charset="-122"/>
                <a:cs typeface="Consolas" pitchFamily="34" charset="-120"/>
              </a:rPr>
              <a:t>Customer_ID</a:t>
            </a:r>
            <a:r>
              <a:rPr lang="en-US" sz="1750" dirty="0">
                <a:solidFill>
                  <a:srgbClr val="2C2821"/>
                </a:solidFill>
                <a:latin typeface="Lora" pitchFamily="34" charset="0"/>
                <a:ea typeface="Lora" pitchFamily="34" charset="-122"/>
                <a:cs typeface="Lora" pitchFamily="34" charset="-120"/>
              </a:rPr>
              <a:t> from the test dataset (</a:t>
            </a:r>
            <a:r>
              <a:rPr lang="en-US" sz="1750" dirty="0">
                <a:solidFill>
                  <a:srgbClr val="2C2821"/>
                </a:solidFill>
                <a:highlight>
                  <a:srgbClr val="D7F4E4"/>
                </a:highlight>
                <a:latin typeface="Consolas" pitchFamily="34" charset="0"/>
                <a:ea typeface="Consolas" pitchFamily="34" charset="-122"/>
                <a:cs typeface="Consolas" pitchFamily="34" charset="-120"/>
              </a:rPr>
              <a:t>test_df['ID']</a:t>
            </a:r>
            <a:r>
              <a:rPr lang="en-US" sz="1750" dirty="0">
                <a:solidFill>
                  <a:srgbClr val="2C2821"/>
                </a:solidFill>
                <a:latin typeface="Lora" pitchFamily="34" charset="0"/>
                <a:ea typeface="Lora" pitchFamily="34" charset="-122"/>
                <a:cs typeface="Lora" pitchFamily="34" charset="-120"/>
              </a:rPr>
              <a:t>) and the predicted segment labels (</a:t>
            </a:r>
            <a:r>
              <a:rPr lang="en-US" sz="1750" dirty="0">
                <a:solidFill>
                  <a:srgbClr val="2C2821"/>
                </a:solidFill>
                <a:highlight>
                  <a:srgbClr val="D7F4E4"/>
                </a:highlight>
                <a:latin typeface="Consolas" pitchFamily="34" charset="0"/>
                <a:ea typeface="Consolas" pitchFamily="34" charset="-122"/>
                <a:cs typeface="Consolas" pitchFamily="34" charset="-120"/>
              </a:rPr>
              <a:t>predicted_classes_model_1</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predicted_classes_best_model</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5" name="Text 3"/>
          <p:cNvSpPr/>
          <p:nvPr/>
        </p:nvSpPr>
        <p:spPr>
          <a:xfrm>
            <a:off x="165742" y="2485127"/>
            <a:ext cx="12696111" cy="359807"/>
          </a:xfrm>
          <a:prstGeom prst="rect">
            <a:avLst/>
          </a:prstGeom>
          <a:noFill/>
          <a:ln/>
        </p:spPr>
        <p:txBody>
          <a:bodyPr wrap="none" lIns="0" tIns="0" rIns="0" bIns="0" rtlCol="0" anchor="t"/>
          <a:lstStyle/>
          <a:p>
            <a:pPr marL="342900" indent="-342900" algn="l">
              <a:lnSpc>
                <a:spcPts val="280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Specified the folder path</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6" name="Text 4"/>
          <p:cNvSpPr/>
          <p:nvPr/>
        </p:nvSpPr>
        <p:spPr>
          <a:xfrm>
            <a:off x="165742" y="3102530"/>
            <a:ext cx="8788687" cy="734854"/>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2C2821"/>
                </a:solidFill>
                <a:latin typeface="Lora" pitchFamily="34" charset="0"/>
                <a:ea typeface="Lora" pitchFamily="34" charset="-122"/>
                <a:cs typeface="Lora" pitchFamily="34" charset="-120"/>
              </a:rPr>
              <a:t>You defined </a:t>
            </a:r>
            <a:r>
              <a:rPr lang="en-US" sz="1750" dirty="0">
                <a:solidFill>
                  <a:srgbClr val="2C2821"/>
                </a:solidFill>
                <a:highlight>
                  <a:srgbClr val="D7F4E4"/>
                </a:highlight>
                <a:latin typeface="Consolas" pitchFamily="34" charset="0"/>
                <a:ea typeface="Consolas" pitchFamily="34" charset="-122"/>
                <a:cs typeface="Consolas" pitchFamily="34" charset="-120"/>
              </a:rPr>
              <a:t>folder_path</a:t>
            </a:r>
            <a:r>
              <a:rPr lang="en-US" sz="1750" dirty="0">
                <a:solidFill>
                  <a:srgbClr val="2C2821"/>
                </a:solidFill>
                <a:latin typeface="Lora" pitchFamily="34" charset="0"/>
                <a:ea typeface="Lora" pitchFamily="34" charset="-122"/>
                <a:cs typeface="Lora" pitchFamily="34" charset="-120"/>
              </a:rPr>
              <a:t> as the directory where the prediction files will be saved. In this case, it points to a folder in your Google Drive (</a:t>
            </a:r>
            <a:r>
              <a:rPr lang="en-US" sz="1750" dirty="0">
                <a:solidFill>
                  <a:srgbClr val="2C2821"/>
                </a:solidFill>
                <a:highlight>
                  <a:srgbClr val="D7F4E4"/>
                </a:highlight>
                <a:latin typeface="Consolas" pitchFamily="34" charset="0"/>
                <a:ea typeface="Consolas" pitchFamily="34" charset="-122"/>
                <a:cs typeface="Consolas" pitchFamily="34" charset="-120"/>
              </a:rPr>
              <a:t>'/content/drive/MyDrive/Colab Notebooks/'</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7" name="Text 5"/>
          <p:cNvSpPr/>
          <p:nvPr/>
        </p:nvSpPr>
        <p:spPr>
          <a:xfrm>
            <a:off x="165742" y="4409489"/>
            <a:ext cx="12696111" cy="359807"/>
          </a:xfrm>
          <a:prstGeom prst="rect">
            <a:avLst/>
          </a:prstGeom>
          <a:noFill/>
          <a:ln/>
        </p:spPr>
        <p:txBody>
          <a:bodyPr wrap="none" lIns="0" tIns="0" rIns="0" bIns="0" rtlCol="0" anchor="t"/>
          <a:lstStyle/>
          <a:p>
            <a:pPr marL="342900" indent="-342900" algn="l">
              <a:lnSpc>
                <a:spcPts val="280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Saved the predictions to CSV files</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8" name="Text 6"/>
          <p:cNvSpPr/>
          <p:nvPr/>
        </p:nvSpPr>
        <p:spPr>
          <a:xfrm>
            <a:off x="165742" y="4790041"/>
            <a:ext cx="9100922" cy="1153617"/>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2C2821"/>
                </a:solidFill>
                <a:latin typeface="Lora" pitchFamily="34" charset="0"/>
                <a:ea typeface="Lora" pitchFamily="34" charset="-122"/>
                <a:cs typeface="Lora" pitchFamily="34" charset="-120"/>
              </a:rPr>
              <a:t>You saved the DataFrame </a:t>
            </a:r>
            <a:r>
              <a:rPr lang="en-US" sz="1750" dirty="0">
                <a:solidFill>
                  <a:srgbClr val="2C2821"/>
                </a:solidFill>
                <a:highlight>
                  <a:srgbClr val="D7F4E4"/>
                </a:highlight>
                <a:latin typeface="Consolas" pitchFamily="34" charset="0"/>
                <a:ea typeface="Consolas" pitchFamily="34" charset="-122"/>
                <a:cs typeface="Consolas" pitchFamily="34" charset="-120"/>
              </a:rPr>
              <a:t>df_model_1</a:t>
            </a:r>
            <a:r>
              <a:rPr lang="en-US" sz="1750" dirty="0">
                <a:solidFill>
                  <a:srgbClr val="2C2821"/>
                </a:solidFill>
                <a:latin typeface="Lora" pitchFamily="34" charset="0"/>
                <a:ea typeface="Lora" pitchFamily="34" charset="-122"/>
                <a:cs typeface="Lora" pitchFamily="34" charset="-120"/>
              </a:rPr>
              <a:t> (containing predictions from </a:t>
            </a:r>
            <a:r>
              <a:rPr lang="en-US" sz="1750" dirty="0">
                <a:solidFill>
                  <a:srgbClr val="2C2821"/>
                </a:solidFill>
                <a:highlight>
                  <a:srgbClr val="D7F4E4"/>
                </a:highlight>
                <a:latin typeface="Consolas" pitchFamily="34" charset="0"/>
                <a:ea typeface="Consolas" pitchFamily="34" charset="-122"/>
                <a:cs typeface="Consolas" pitchFamily="34" charset="-120"/>
              </a:rPr>
              <a:t>model_1</a:t>
            </a:r>
            <a:r>
              <a:rPr lang="en-US" sz="1750" dirty="0">
                <a:solidFill>
                  <a:srgbClr val="2C2821"/>
                </a:solidFill>
                <a:latin typeface="Lora" pitchFamily="34" charset="0"/>
                <a:ea typeface="Lora" pitchFamily="34" charset="-122"/>
                <a:cs typeface="Lora" pitchFamily="34" charset="-120"/>
              </a:rPr>
              <a:t>) to a CSV file named </a:t>
            </a:r>
            <a:r>
              <a:rPr lang="en-US" sz="1750" dirty="0">
                <a:solidFill>
                  <a:srgbClr val="2C2821"/>
                </a:solidFill>
                <a:highlight>
                  <a:srgbClr val="D7F4E4"/>
                </a:highlight>
                <a:latin typeface="Consolas" pitchFamily="34" charset="0"/>
                <a:ea typeface="Consolas" pitchFamily="34" charset="-122"/>
                <a:cs typeface="Consolas" pitchFamily="34" charset="-120"/>
              </a:rPr>
              <a:t>model_1_predictions_final.csv</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9" name="Text 7"/>
          <p:cNvSpPr/>
          <p:nvPr/>
        </p:nvSpPr>
        <p:spPr>
          <a:xfrm>
            <a:off x="1" y="6087125"/>
            <a:ext cx="9190132" cy="734854"/>
          </a:xfrm>
          <a:prstGeom prst="rect">
            <a:avLst/>
          </a:prstGeom>
          <a:noFill/>
          <a:ln/>
        </p:spPr>
        <p:txBody>
          <a:bodyPr wrap="square" lIns="0" tIns="0" rIns="0" bIns="0" rtlCol="0" anchor="t"/>
          <a:lstStyle/>
          <a:p>
            <a:pPr marL="685800" lvl="1" indent="-342900" algn="l">
              <a:lnSpc>
                <a:spcPts val="2800"/>
              </a:lnSpc>
              <a:buSzPct val="100000"/>
              <a:buChar char="•"/>
            </a:pPr>
            <a:r>
              <a:rPr lang="en-US" sz="1750" dirty="0">
                <a:solidFill>
                  <a:srgbClr val="2C2821"/>
                </a:solidFill>
                <a:latin typeface="Lora" pitchFamily="34" charset="0"/>
                <a:ea typeface="Lora" pitchFamily="34" charset="-122"/>
                <a:cs typeface="Lora" pitchFamily="34" charset="-120"/>
              </a:rPr>
              <a:t>Similarly, you saved the DataFrame </a:t>
            </a:r>
            <a:r>
              <a:rPr lang="en-US" sz="1750" dirty="0">
                <a:solidFill>
                  <a:srgbClr val="2C2821"/>
                </a:solidFill>
                <a:highlight>
                  <a:srgbClr val="D7F4E4"/>
                </a:highlight>
                <a:latin typeface="Consolas" pitchFamily="34" charset="0"/>
                <a:ea typeface="Consolas" pitchFamily="34" charset="-122"/>
                <a:cs typeface="Consolas" pitchFamily="34" charset="-120"/>
              </a:rPr>
              <a:t>df_model_2</a:t>
            </a:r>
            <a:r>
              <a:rPr lang="en-US" sz="1750" dirty="0">
                <a:solidFill>
                  <a:srgbClr val="2C2821"/>
                </a:solidFill>
                <a:latin typeface="Lora" pitchFamily="34" charset="0"/>
                <a:ea typeface="Lora" pitchFamily="34" charset="-122"/>
                <a:cs typeface="Lora" pitchFamily="34" charset="-120"/>
              </a:rPr>
              <a:t> (containing predictions from </a:t>
            </a:r>
            <a:r>
              <a:rPr lang="en-US" sz="1750" dirty="0">
                <a:solidFill>
                  <a:srgbClr val="2C2821"/>
                </a:solidFill>
                <a:highlight>
                  <a:srgbClr val="D7F4E4"/>
                </a:highlight>
                <a:latin typeface="Consolas" pitchFamily="34" charset="0"/>
                <a:ea typeface="Consolas" pitchFamily="34" charset="-122"/>
                <a:cs typeface="Consolas" pitchFamily="34" charset="-120"/>
              </a:rPr>
              <a:t>best_model</a:t>
            </a:r>
            <a:r>
              <a:rPr lang="en-US" sz="1750" dirty="0">
                <a:solidFill>
                  <a:srgbClr val="2C2821"/>
                </a:solidFill>
                <a:latin typeface="Lora" pitchFamily="34" charset="0"/>
                <a:ea typeface="Lora" pitchFamily="34" charset="-122"/>
                <a:cs typeface="Lora" pitchFamily="34" charset="-120"/>
              </a:rPr>
              <a:t>) to a CSV file named </a:t>
            </a:r>
            <a:r>
              <a:rPr lang="en-US" sz="1750" dirty="0">
                <a:solidFill>
                  <a:srgbClr val="2C2821"/>
                </a:solidFill>
                <a:highlight>
                  <a:srgbClr val="D7F4E4"/>
                </a:highlight>
                <a:latin typeface="Consolas" pitchFamily="34" charset="0"/>
                <a:ea typeface="Consolas" pitchFamily="34" charset="-122"/>
                <a:cs typeface="Consolas" pitchFamily="34" charset="-120"/>
              </a:rPr>
              <a:t>model_2_predictions_final.csv</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10" name="Text 8"/>
          <p:cNvSpPr/>
          <p:nvPr/>
        </p:nvSpPr>
        <p:spPr>
          <a:xfrm>
            <a:off x="2036178" y="7261980"/>
            <a:ext cx="13055918" cy="719614"/>
          </a:xfrm>
          <a:prstGeom prst="rect">
            <a:avLst/>
          </a:prstGeom>
          <a:noFill/>
          <a:ln/>
        </p:spPr>
        <p:txBody>
          <a:bodyPr wrap="square" lIns="0" tIns="0" rIns="0" bIns="0" rtlCol="0" anchor="t"/>
          <a:lstStyle/>
          <a:p>
            <a:pPr marL="0" indent="0">
              <a:lnSpc>
                <a:spcPts val="2800"/>
              </a:lnSpc>
              <a:buNone/>
            </a:pPr>
            <a:r>
              <a:rPr lang="en-US" sz="1750" dirty="0">
                <a:solidFill>
                  <a:srgbClr val="2C2821"/>
                </a:solidFill>
                <a:latin typeface="Lora" pitchFamily="34" charset="0"/>
                <a:ea typeface="Lora" pitchFamily="34" charset="-122"/>
                <a:cs typeface="Lora" pitchFamily="34" charset="-120"/>
              </a:rPr>
              <a:t>The predicted customer segments from both models into separate CSV files for further analysis or submission.</a:t>
            </a:r>
            <a:endParaRPr lang="en-US" sz="1750" dirty="0"/>
          </a:p>
        </p:txBody>
      </p:sp>
      <p:pic>
        <p:nvPicPr>
          <p:cNvPr id="11" name="Image 0" descr="preencoded.png"/>
          <p:cNvPicPr>
            <a:picLocks noChangeAspect="1"/>
          </p:cNvPicPr>
          <p:nvPr/>
        </p:nvPicPr>
        <p:blipFill>
          <a:blip r:embed="rId3"/>
          <a:stretch>
            <a:fillRect/>
          </a:stretch>
        </p:blipFill>
        <p:spPr>
          <a:xfrm>
            <a:off x="9337123" y="680317"/>
            <a:ext cx="5127535" cy="51183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793790" y="937974"/>
            <a:ext cx="11904226"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Recommendations for Customer Segmentation</a:t>
            </a:r>
            <a:endParaRPr lang="en-US" sz="4450" dirty="0"/>
          </a:p>
        </p:txBody>
      </p:sp>
      <p:sp>
        <p:nvSpPr>
          <p:cNvPr id="3" name="Text 1"/>
          <p:cNvSpPr/>
          <p:nvPr/>
        </p:nvSpPr>
        <p:spPr>
          <a:xfrm>
            <a:off x="793790" y="2100382"/>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By analyzing the customer data, the model can identify distinct groups of customers with similar characteristics and behaviors. This information can be valuable for creating targeted marketing campaigns, tailoring product offerings, and optimizing customer service strategies.</a:t>
            </a:r>
            <a:endParaRPr lang="en-US" sz="1750" dirty="0"/>
          </a:p>
        </p:txBody>
      </p:sp>
      <p:sp>
        <p:nvSpPr>
          <p:cNvPr id="4" name="Shape 2"/>
          <p:cNvSpPr/>
          <p:nvPr/>
        </p:nvSpPr>
        <p:spPr>
          <a:xfrm>
            <a:off x="793790" y="3444240"/>
            <a:ext cx="4196358" cy="3847267"/>
          </a:xfrm>
          <a:prstGeom prst="roundRect">
            <a:avLst>
              <a:gd name="adj" fmla="val 884"/>
            </a:avLst>
          </a:prstGeom>
          <a:solidFill>
            <a:srgbClr val="F0EDE6"/>
          </a:solidFill>
          <a:ln/>
        </p:spPr>
      </p:sp>
      <p:sp>
        <p:nvSpPr>
          <p:cNvPr id="5" name="Text 3"/>
          <p:cNvSpPr/>
          <p:nvPr/>
        </p:nvSpPr>
        <p:spPr>
          <a:xfrm>
            <a:off x="1020604" y="36710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Targeted Marketing</a:t>
            </a:r>
            <a:endParaRPr lang="en-US" sz="2200" dirty="0"/>
          </a:p>
        </p:txBody>
      </p:sp>
      <p:sp>
        <p:nvSpPr>
          <p:cNvPr id="6" name="Text 4"/>
          <p:cNvSpPr/>
          <p:nvPr/>
        </p:nvSpPr>
        <p:spPr>
          <a:xfrm>
            <a:off x="1020604" y="4161472"/>
            <a:ext cx="3742730" cy="254031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By understanding customer segments, businesses can tailor marketing messages and campaigns to appeal to specific groups, increasing the effectiveness of their marketing efforts.</a:t>
            </a:r>
            <a:endParaRPr lang="en-US" sz="1750" dirty="0"/>
          </a:p>
        </p:txBody>
      </p:sp>
      <p:sp>
        <p:nvSpPr>
          <p:cNvPr id="7" name="Shape 5"/>
          <p:cNvSpPr/>
          <p:nvPr/>
        </p:nvSpPr>
        <p:spPr>
          <a:xfrm>
            <a:off x="5216962" y="3444240"/>
            <a:ext cx="4196358" cy="3847267"/>
          </a:xfrm>
          <a:prstGeom prst="roundRect">
            <a:avLst>
              <a:gd name="adj" fmla="val 884"/>
            </a:avLst>
          </a:prstGeom>
          <a:solidFill>
            <a:srgbClr val="F0EDE6"/>
          </a:solidFill>
          <a:ln/>
        </p:spPr>
      </p:sp>
      <p:sp>
        <p:nvSpPr>
          <p:cNvPr id="8" name="Text 6"/>
          <p:cNvSpPr/>
          <p:nvPr/>
        </p:nvSpPr>
        <p:spPr>
          <a:xfrm>
            <a:off x="5443776" y="36710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Product Development</a:t>
            </a:r>
            <a:endParaRPr lang="en-US" sz="2200" dirty="0"/>
          </a:p>
        </p:txBody>
      </p:sp>
      <p:sp>
        <p:nvSpPr>
          <p:cNvPr id="9" name="Text 7"/>
          <p:cNvSpPr/>
          <p:nvPr/>
        </p:nvSpPr>
        <p:spPr>
          <a:xfrm>
            <a:off x="5443776" y="4161472"/>
            <a:ext cx="3742730" cy="290322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Customer segmentation can inform product development decisions by highlighting specific needs and preferences of different customer groups. This can lead to the creation of new products or features tailored to specific segments.</a:t>
            </a:r>
            <a:endParaRPr lang="en-US" sz="1750" dirty="0"/>
          </a:p>
        </p:txBody>
      </p:sp>
      <p:sp>
        <p:nvSpPr>
          <p:cNvPr id="10" name="Shape 8"/>
          <p:cNvSpPr/>
          <p:nvPr/>
        </p:nvSpPr>
        <p:spPr>
          <a:xfrm>
            <a:off x="9640133" y="3444240"/>
            <a:ext cx="4196358" cy="3847267"/>
          </a:xfrm>
          <a:prstGeom prst="roundRect">
            <a:avLst>
              <a:gd name="adj" fmla="val 884"/>
            </a:avLst>
          </a:prstGeom>
          <a:solidFill>
            <a:srgbClr val="F0EDE6"/>
          </a:solidFill>
          <a:ln/>
        </p:spPr>
      </p:sp>
      <p:sp>
        <p:nvSpPr>
          <p:cNvPr id="11" name="Text 9"/>
          <p:cNvSpPr/>
          <p:nvPr/>
        </p:nvSpPr>
        <p:spPr>
          <a:xfrm>
            <a:off x="9866948" y="36710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Customer Service</a:t>
            </a:r>
            <a:endParaRPr lang="en-US" sz="2200" dirty="0"/>
          </a:p>
        </p:txBody>
      </p:sp>
      <p:sp>
        <p:nvSpPr>
          <p:cNvPr id="12" name="Text 10"/>
          <p:cNvSpPr/>
          <p:nvPr/>
        </p:nvSpPr>
        <p:spPr>
          <a:xfrm>
            <a:off x="9866948" y="4161472"/>
            <a:ext cx="3742730"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Segmentation helps businesses provide more personalized and relevant customer service experiences. This can lead to improved customer satisfaction and loyalty.</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5" name="TextBox 4">
            <a:extLst>
              <a:ext uri="{FF2B5EF4-FFF2-40B4-BE49-F238E27FC236}">
                <a16:creationId xmlns:a16="http://schemas.microsoft.com/office/drawing/2014/main" id="{FE26C65A-6B63-1F59-B1FA-A7765F44AE31}"/>
              </a:ext>
            </a:extLst>
          </p:cNvPr>
          <p:cNvSpPr txBox="1"/>
          <p:nvPr/>
        </p:nvSpPr>
        <p:spPr>
          <a:xfrm>
            <a:off x="2062975" y="2769826"/>
            <a:ext cx="8809464" cy="1384995"/>
          </a:xfrm>
          <a:prstGeom prst="rect">
            <a:avLst/>
          </a:prstGeom>
          <a:noFill/>
        </p:spPr>
        <p:txBody>
          <a:bodyPr wrap="square">
            <a:spAutoFit/>
          </a:bodyPr>
          <a:lstStyle/>
          <a:p>
            <a:r>
              <a:rPr lang="pt-BR" sz="2800" b="1" dirty="0"/>
              <a:t>COLAB LINK:</a:t>
            </a:r>
            <a:r>
              <a:rPr lang="pt-BR" sz="2800" b="1" dirty="0">
                <a:hlinkClick r:id="rId3"/>
              </a:rPr>
              <a:t>https://colab.research.google.com/drive/1gKmxy4n1YStd7Ixd2uw9Z-6wfU6qhRn7?usp=sharing</a:t>
            </a:r>
            <a:endParaRPr lang="pt-BR" sz="28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9E390-699B-D725-F1C3-6809CF5DC7B6}"/>
              </a:ext>
            </a:extLst>
          </p:cNvPr>
          <p:cNvSpPr txBox="1"/>
          <p:nvPr/>
        </p:nvSpPr>
        <p:spPr>
          <a:xfrm>
            <a:off x="5988205" y="3406914"/>
            <a:ext cx="8218449" cy="707886"/>
          </a:xfrm>
          <a:prstGeom prst="rect">
            <a:avLst/>
          </a:prstGeom>
          <a:noFill/>
        </p:spPr>
        <p:txBody>
          <a:bodyPr wrap="square" rtlCol="0">
            <a:spAutoFit/>
          </a:bodyPr>
          <a:lstStyle/>
          <a:p>
            <a:r>
              <a:rPr lang="en-IN" sz="4000" dirty="0"/>
              <a:t>THANK YOU</a:t>
            </a:r>
          </a:p>
        </p:txBody>
      </p:sp>
    </p:spTree>
    <p:extLst>
      <p:ext uri="{BB962C8B-B14F-4D97-AF65-F5344CB8AC3E}">
        <p14:creationId xmlns:p14="http://schemas.microsoft.com/office/powerpoint/2010/main" val="402561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64955" y="270208"/>
            <a:ext cx="13102583" cy="147447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Visualizing Missing Values</a:t>
            </a:r>
            <a:r>
              <a:rPr lang="en-US" sz="1750" dirty="0">
                <a:solidFill>
                  <a:srgbClr val="2C2821"/>
                </a:solidFill>
                <a:latin typeface="Lora" pitchFamily="34" charset="0"/>
                <a:ea typeface="Lora" pitchFamily="34" charset="-122"/>
                <a:cs typeface="Lora" pitchFamily="34" charset="-120"/>
              </a:rPr>
              <a:t>:Using the </a:t>
            </a:r>
            <a:r>
              <a:rPr lang="en-US" sz="1750" dirty="0">
                <a:solidFill>
                  <a:srgbClr val="2C2821"/>
                </a:solidFill>
                <a:highlight>
                  <a:srgbClr val="D7F4E4"/>
                </a:highlight>
                <a:latin typeface="Consolas" pitchFamily="34" charset="0"/>
                <a:ea typeface="Consolas" pitchFamily="34" charset="-122"/>
                <a:cs typeface="Consolas" pitchFamily="34" charset="-120"/>
              </a:rPr>
              <a:t>missingno.matrix()</a:t>
            </a:r>
            <a:r>
              <a:rPr lang="en-US" sz="1750" dirty="0">
                <a:solidFill>
                  <a:srgbClr val="2C2821"/>
                </a:solidFill>
                <a:latin typeface="Lora" pitchFamily="34" charset="0"/>
                <a:ea typeface="Lora" pitchFamily="34" charset="-122"/>
                <a:cs typeface="Lora" pitchFamily="34" charset="-120"/>
              </a:rPr>
              <a:t> function, you're visualizing missing data in both the training (</a:t>
            </a:r>
            <a:r>
              <a:rPr lang="en-US" sz="1750" dirty="0">
                <a:solidFill>
                  <a:srgbClr val="2C2821"/>
                </a:solidFill>
                <a:highlight>
                  <a:srgbClr val="D7F4E4"/>
                </a:highlight>
                <a:latin typeface="Consolas" pitchFamily="34" charset="0"/>
                <a:ea typeface="Consolas" pitchFamily="34" charset="-122"/>
                <a:cs typeface="Consolas" pitchFamily="34" charset="-120"/>
              </a:rPr>
              <a:t>train_df</a:t>
            </a:r>
            <a:r>
              <a:rPr lang="en-US" sz="1750" dirty="0">
                <a:solidFill>
                  <a:srgbClr val="2C2821"/>
                </a:solidFill>
                <a:latin typeface="Lora" pitchFamily="34" charset="0"/>
                <a:ea typeface="Lora" pitchFamily="34" charset="-122"/>
                <a:cs typeface="Lora" pitchFamily="34" charset="-120"/>
              </a:rPr>
              <a:t>) and test datasets (</a:t>
            </a:r>
            <a:r>
              <a:rPr lang="en-US" sz="1750" dirty="0">
                <a:solidFill>
                  <a:srgbClr val="2C2821"/>
                </a:solidFill>
                <a:highlight>
                  <a:srgbClr val="D7F4E4"/>
                </a:highlight>
                <a:latin typeface="Consolas" pitchFamily="34" charset="0"/>
                <a:ea typeface="Consolas" pitchFamily="34" charset="-122"/>
                <a:cs typeface="Consolas" pitchFamily="34" charset="-120"/>
              </a:rPr>
              <a:t>test_df</a:t>
            </a:r>
            <a:r>
              <a:rPr lang="en-US" sz="1750" dirty="0">
                <a:solidFill>
                  <a:srgbClr val="2C2821"/>
                </a:solidFill>
                <a:latin typeface="Lora" pitchFamily="34" charset="0"/>
                <a:ea typeface="Lora" pitchFamily="34" charset="-122"/>
                <a:cs typeface="Lora" pitchFamily="34" charset="-120"/>
              </a:rPr>
              <a:t>). The </a:t>
            </a:r>
            <a:r>
              <a:rPr lang="en-US" sz="1750" dirty="0">
                <a:solidFill>
                  <a:srgbClr val="2C2821"/>
                </a:solidFill>
                <a:highlight>
                  <a:srgbClr val="D7F4E4"/>
                </a:highlight>
                <a:latin typeface="Consolas" pitchFamily="34" charset="0"/>
                <a:ea typeface="Consolas" pitchFamily="34" charset="-122"/>
                <a:cs typeface="Consolas" pitchFamily="34" charset="-120"/>
              </a:rPr>
              <a:t>msno.matrix()</a:t>
            </a:r>
            <a:r>
              <a:rPr lang="en-US" sz="1750" dirty="0">
                <a:solidFill>
                  <a:srgbClr val="2C2821"/>
                </a:solidFill>
                <a:latin typeface="Lora" pitchFamily="34" charset="0"/>
                <a:ea typeface="Lora" pitchFamily="34" charset="-122"/>
                <a:cs typeface="Lora" pitchFamily="34" charset="-120"/>
              </a:rPr>
              <a:t> function gives a matrix plot showing the presence or absence of data for each column.
You called </a:t>
            </a:r>
            <a:r>
              <a:rPr lang="en-US" sz="1750" dirty="0">
                <a:solidFill>
                  <a:srgbClr val="2C2821"/>
                </a:solidFill>
                <a:highlight>
                  <a:srgbClr val="D7F4E4"/>
                </a:highlight>
                <a:latin typeface="Consolas" pitchFamily="34" charset="0"/>
                <a:ea typeface="Consolas" pitchFamily="34" charset="-122"/>
                <a:cs typeface="Consolas" pitchFamily="34" charset="-120"/>
              </a:rPr>
              <a:t>plt.show()</a:t>
            </a:r>
            <a:r>
              <a:rPr lang="en-US" sz="1750" dirty="0">
                <a:solidFill>
                  <a:srgbClr val="2C2821"/>
                </a:solidFill>
                <a:latin typeface="Lora" pitchFamily="34" charset="0"/>
                <a:ea typeface="Lora" pitchFamily="34" charset="-122"/>
                <a:cs typeface="Lora" pitchFamily="34" charset="-120"/>
              </a:rPr>
              <a:t> to display the plot for both datasets.</a:t>
            </a:r>
            <a:endParaRPr lang="en-US" sz="1750" dirty="0"/>
          </a:p>
        </p:txBody>
      </p:sp>
      <p:sp>
        <p:nvSpPr>
          <p:cNvPr id="3" name="Text 1"/>
          <p:cNvSpPr/>
          <p:nvPr/>
        </p:nvSpPr>
        <p:spPr>
          <a:xfrm>
            <a:off x="364955" y="1744678"/>
            <a:ext cx="13574069" cy="203558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Plotting Data Distributions</a:t>
            </a:r>
            <a:r>
              <a:rPr lang="en-US" sz="1750" dirty="0">
                <a:solidFill>
                  <a:srgbClr val="2C2821"/>
                </a:solidFill>
                <a:latin typeface="Lora" pitchFamily="34" charset="0"/>
                <a:ea typeface="Lora" pitchFamily="34" charset="-122"/>
                <a:cs typeface="Lora" pitchFamily="34" charset="-120"/>
              </a:rPr>
              <a:t>:
</a:t>
            </a:r>
            <a:r>
              <a:rPr lang="en-US" sz="1750" i="1" dirty="0">
                <a:solidFill>
                  <a:srgbClr val="2C2821"/>
                </a:solidFill>
                <a:latin typeface="Lora" pitchFamily="34" charset="0"/>
                <a:ea typeface="Lora" pitchFamily="34" charset="-122"/>
                <a:cs typeface="Lora" pitchFamily="34" charset="-120"/>
              </a:rPr>
              <a:t>I</a:t>
            </a:r>
            <a:r>
              <a:rPr lang="en-US" sz="1750" dirty="0">
                <a:solidFill>
                  <a:srgbClr val="2C2821"/>
                </a:solidFill>
                <a:latin typeface="Lora" pitchFamily="34" charset="0"/>
                <a:ea typeface="Lora" pitchFamily="34" charset="-122"/>
                <a:cs typeface="Lora" pitchFamily="34" charset="-120"/>
              </a:rPr>
              <a:t> looped through all the numerical columns (of types </a:t>
            </a:r>
            <a:r>
              <a:rPr lang="en-US" sz="1750" dirty="0">
                <a:solidFill>
                  <a:srgbClr val="2C2821"/>
                </a:solidFill>
                <a:highlight>
                  <a:srgbClr val="D7F4E4"/>
                </a:highlight>
                <a:latin typeface="Consolas" pitchFamily="34" charset="0"/>
                <a:ea typeface="Consolas" pitchFamily="34" charset="-122"/>
                <a:cs typeface="Consolas" pitchFamily="34" charset="-120"/>
              </a:rPr>
              <a:t>float64</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int64</a:t>
            </a:r>
            <a:r>
              <a:rPr lang="en-US" sz="1750" dirty="0">
                <a:solidFill>
                  <a:srgbClr val="2C2821"/>
                </a:solidFill>
                <a:latin typeface="Lora" pitchFamily="34" charset="0"/>
                <a:ea typeface="Lora" pitchFamily="34" charset="-122"/>
                <a:cs typeface="Lora" pitchFamily="34" charset="-120"/>
              </a:rPr>
              <a:t>) in both the </a:t>
            </a:r>
            <a:r>
              <a:rPr lang="en-US" sz="1750" dirty="0">
                <a:solidFill>
                  <a:srgbClr val="2C2821"/>
                </a:solidFill>
                <a:highlight>
                  <a:srgbClr val="D7F4E4"/>
                </a:highlight>
                <a:latin typeface="Consolas" pitchFamily="34" charset="0"/>
                <a:ea typeface="Consolas" pitchFamily="34" charset="-122"/>
                <a:cs typeface="Consolas" pitchFamily="34" charset="-120"/>
              </a:rPr>
              <a:t>train_df</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test_df</a:t>
            </a:r>
            <a:r>
              <a:rPr lang="en-US" sz="1750" dirty="0">
                <a:solidFill>
                  <a:srgbClr val="2C2821"/>
                </a:solidFill>
                <a:latin typeface="Lora" pitchFamily="34" charset="0"/>
                <a:ea typeface="Lora" pitchFamily="34" charset="-122"/>
                <a:cs typeface="Lora" pitchFamily="34" charset="-120"/>
              </a:rPr>
              <a:t> datasets. For each column, you created a histogram using </a:t>
            </a:r>
            <a:r>
              <a:rPr lang="en-US" sz="1750" dirty="0">
                <a:solidFill>
                  <a:srgbClr val="2C2821"/>
                </a:solidFill>
                <a:highlight>
                  <a:srgbClr val="D7F4E4"/>
                </a:highlight>
                <a:latin typeface="Consolas" pitchFamily="34" charset="0"/>
                <a:ea typeface="Consolas" pitchFamily="34" charset="-122"/>
                <a:cs typeface="Consolas" pitchFamily="34" charset="-120"/>
              </a:rPr>
              <a:t>plotly.express</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px.histogram</a:t>
            </a:r>
            <a:r>
              <a:rPr lang="en-US" sz="1750" dirty="0">
                <a:solidFill>
                  <a:srgbClr val="2C2821"/>
                </a:solidFill>
                <a:latin typeface="Lora" pitchFamily="34" charset="0"/>
                <a:ea typeface="Lora" pitchFamily="34" charset="-122"/>
                <a:cs typeface="Lora" pitchFamily="34" charset="-120"/>
              </a:rPr>
              <a:t>) to visualize the distribution of each feature in both datasets.
Each histogram is dynamically generated with a title to indicate which column's distribution is being shown, and </a:t>
            </a:r>
            <a:r>
              <a:rPr lang="en-US" sz="1750" dirty="0">
                <a:solidFill>
                  <a:srgbClr val="2C2821"/>
                </a:solidFill>
                <a:highlight>
                  <a:srgbClr val="D7F4E4"/>
                </a:highlight>
                <a:latin typeface="Consolas" pitchFamily="34" charset="0"/>
                <a:ea typeface="Consolas" pitchFamily="34" charset="-122"/>
                <a:cs typeface="Consolas" pitchFamily="34" charset="-120"/>
              </a:rPr>
              <a:t>fig.show()</a:t>
            </a:r>
            <a:r>
              <a:rPr lang="en-US" sz="1750" dirty="0">
                <a:solidFill>
                  <a:srgbClr val="2C2821"/>
                </a:solidFill>
                <a:latin typeface="Lora" pitchFamily="34" charset="0"/>
                <a:ea typeface="Lora" pitchFamily="34" charset="-122"/>
                <a:cs typeface="Lora" pitchFamily="34" charset="-120"/>
              </a:rPr>
              <a:t> renders the plot.</a:t>
            </a:r>
            <a:endParaRPr lang="en-US" sz="1750" dirty="0"/>
          </a:p>
        </p:txBody>
      </p:sp>
      <p:pic>
        <p:nvPicPr>
          <p:cNvPr id="4" name="Image 0" descr="preencoded.png"/>
          <p:cNvPicPr>
            <a:picLocks noChangeAspect="1"/>
          </p:cNvPicPr>
          <p:nvPr/>
        </p:nvPicPr>
        <p:blipFill>
          <a:blip r:embed="rId3"/>
          <a:stretch>
            <a:fillRect/>
          </a:stretch>
        </p:blipFill>
        <p:spPr>
          <a:xfrm>
            <a:off x="570766" y="4293219"/>
            <a:ext cx="13803156" cy="37802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635011"/>
            <a:ext cx="6264932" cy="7181993"/>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7315200" y="634483"/>
            <a:ext cx="6958361" cy="7517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81556" y="377905"/>
            <a:ext cx="6710981" cy="3921204"/>
          </a:xfrm>
          <a:prstGeom prst="rect">
            <a:avLst/>
          </a:prstGeom>
        </p:spPr>
      </p:pic>
      <p:sp>
        <p:nvSpPr>
          <p:cNvPr id="3" name="Text 0"/>
          <p:cNvSpPr/>
          <p:nvPr/>
        </p:nvSpPr>
        <p:spPr>
          <a:xfrm>
            <a:off x="793790" y="5891093"/>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7582830" y="350878"/>
            <a:ext cx="6445404" cy="3641260"/>
          </a:xfrm>
          <a:prstGeom prst="rect">
            <a:avLst/>
          </a:prstGeom>
        </p:spPr>
      </p:pic>
      <p:pic>
        <p:nvPicPr>
          <p:cNvPr id="5" name="Image 0" descr="preencoded.png"/>
          <p:cNvPicPr>
            <a:picLocks noChangeAspect="1"/>
          </p:cNvPicPr>
          <p:nvPr/>
        </p:nvPicPr>
        <p:blipFill>
          <a:blip r:embed="rId5"/>
          <a:stretch>
            <a:fillRect/>
          </a:stretch>
        </p:blipFill>
        <p:spPr>
          <a:xfrm>
            <a:off x="481556" y="4526941"/>
            <a:ext cx="6967459" cy="3702659"/>
          </a:xfrm>
          <a:prstGeom prst="rect">
            <a:avLst/>
          </a:prstGeom>
        </p:spPr>
      </p:pic>
      <p:pic>
        <p:nvPicPr>
          <p:cNvPr id="6" name="Image 0" descr="preencoded.png"/>
          <p:cNvPicPr>
            <a:picLocks noChangeAspect="1"/>
          </p:cNvPicPr>
          <p:nvPr/>
        </p:nvPicPr>
        <p:blipFill>
          <a:blip r:embed="rId6"/>
          <a:stretch>
            <a:fillRect/>
          </a:stretch>
        </p:blipFill>
        <p:spPr>
          <a:xfrm>
            <a:off x="7761249" y="4114800"/>
            <a:ext cx="6710981" cy="39460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65677" y="490865"/>
            <a:ext cx="6470743" cy="1159515"/>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Copied the original datasets</a:t>
            </a:r>
            <a:r>
              <a:rPr lang="en-US" sz="1750" dirty="0">
                <a:solidFill>
                  <a:srgbClr val="2C2821"/>
                </a:solidFill>
                <a:latin typeface="Lora" pitchFamily="34" charset="0"/>
                <a:ea typeface="Lora" pitchFamily="34" charset="-122"/>
                <a:cs typeface="Lora" pitchFamily="34" charset="-120"/>
              </a:rPr>
              <a:t> into new variables </a:t>
            </a:r>
            <a:r>
              <a:rPr lang="en-US" sz="1750" dirty="0">
                <a:solidFill>
                  <a:srgbClr val="2C2821"/>
                </a:solidFill>
                <a:highlight>
                  <a:srgbClr val="D7F4E4"/>
                </a:highlight>
                <a:latin typeface="Consolas" pitchFamily="34" charset="0"/>
                <a:ea typeface="Consolas" pitchFamily="34" charset="-122"/>
                <a:cs typeface="Consolas" pitchFamily="34" charset="-120"/>
              </a:rPr>
              <a:t>train_df_copy</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test_df_copy</a:t>
            </a:r>
            <a:r>
              <a:rPr lang="en-US" sz="1750" dirty="0">
                <a:solidFill>
                  <a:srgbClr val="2C2821"/>
                </a:solidFill>
                <a:latin typeface="Lora" pitchFamily="34" charset="0"/>
                <a:ea typeface="Lora" pitchFamily="34" charset="-122"/>
                <a:cs typeface="Lora" pitchFamily="34" charset="-120"/>
              </a:rPr>
              <a:t> to preserve the originals.</a:t>
            </a:r>
            <a:endParaRPr lang="en-US" sz="1750" dirty="0"/>
          </a:p>
        </p:txBody>
      </p:sp>
      <p:sp>
        <p:nvSpPr>
          <p:cNvPr id="3" name="Text 1"/>
          <p:cNvSpPr/>
          <p:nvPr/>
        </p:nvSpPr>
        <p:spPr>
          <a:xfrm>
            <a:off x="565677" y="889170"/>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Filled missing values for categorical variables</a:t>
            </a:r>
            <a:r>
              <a:rPr lang="en-US" sz="1750" dirty="0">
                <a:solidFill>
                  <a:srgbClr val="2C2821"/>
                </a:solidFill>
                <a:latin typeface="Lora" pitchFamily="34" charset="0"/>
                <a:ea typeface="Lora" pitchFamily="34" charset="-122"/>
                <a:cs typeface="Lora" pitchFamily="34" charset="-120"/>
              </a:rPr>
              <a:t> in both datasets using the </a:t>
            </a:r>
            <a:r>
              <a:rPr lang="en-US" sz="1750" b="1" dirty="0">
                <a:solidFill>
                  <a:srgbClr val="2C2821"/>
                </a:solidFill>
                <a:latin typeface="Lora" pitchFamily="34" charset="0"/>
                <a:ea typeface="Lora" pitchFamily="34" charset="-122"/>
                <a:cs typeface="Lora" pitchFamily="34" charset="-120"/>
              </a:rPr>
              <a:t>mode</a:t>
            </a:r>
            <a:r>
              <a:rPr lang="en-US" sz="1750" dirty="0">
                <a:solidFill>
                  <a:srgbClr val="2C2821"/>
                </a:solidFill>
                <a:latin typeface="Lora" pitchFamily="34" charset="0"/>
                <a:ea typeface="Lora" pitchFamily="34" charset="-122"/>
                <a:cs typeface="Lora" pitchFamily="34" charset="-120"/>
              </a:rPr>
              <a:t> of each column.</a:t>
            </a:r>
            <a:endParaRPr lang="en-US" sz="1750" dirty="0"/>
          </a:p>
        </p:txBody>
      </p:sp>
      <p:sp>
        <p:nvSpPr>
          <p:cNvPr id="4" name="Text 2"/>
          <p:cNvSpPr/>
          <p:nvPr/>
        </p:nvSpPr>
        <p:spPr>
          <a:xfrm>
            <a:off x="565677" y="1305179"/>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Handled missing values for numerical variables</a:t>
            </a:r>
            <a:r>
              <a:rPr lang="en-US" sz="1750" dirty="0">
                <a:solidFill>
                  <a:srgbClr val="2C2821"/>
                </a:solidFill>
                <a:latin typeface="Lora" pitchFamily="34" charset="0"/>
                <a:ea typeface="Lora" pitchFamily="34" charset="-122"/>
                <a:cs typeface="Lora" pitchFamily="34" charset="-120"/>
              </a:rPr>
              <a:t> by filling them with the </a:t>
            </a:r>
            <a:r>
              <a:rPr lang="en-US" sz="1750" b="1" dirty="0">
                <a:solidFill>
                  <a:srgbClr val="2C2821"/>
                </a:solidFill>
                <a:latin typeface="Lora" pitchFamily="34" charset="0"/>
                <a:ea typeface="Lora" pitchFamily="34" charset="-122"/>
                <a:cs typeface="Lora" pitchFamily="34" charset="-120"/>
              </a:rPr>
              <a:t>median</a:t>
            </a:r>
            <a:r>
              <a:rPr lang="en-US" sz="1750" dirty="0">
                <a:solidFill>
                  <a:srgbClr val="2C2821"/>
                </a:solidFill>
                <a:latin typeface="Lora" pitchFamily="34" charset="0"/>
                <a:ea typeface="Lora" pitchFamily="34" charset="-122"/>
                <a:cs typeface="Lora" pitchFamily="34" charset="-120"/>
              </a:rPr>
              <a:t> of each respective column.</a:t>
            </a:r>
            <a:endParaRPr lang="en-US" sz="1750" dirty="0"/>
          </a:p>
        </p:txBody>
      </p:sp>
      <p:sp>
        <p:nvSpPr>
          <p:cNvPr id="5" name="Text 3"/>
          <p:cNvSpPr/>
          <p:nvPr/>
        </p:nvSpPr>
        <p:spPr>
          <a:xfrm>
            <a:off x="565677" y="1721188"/>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b="1" dirty="0">
                <a:solidFill>
                  <a:srgbClr val="2C2821"/>
                </a:solidFill>
                <a:latin typeface="Lora" pitchFamily="34" charset="0"/>
                <a:ea typeface="Lora" pitchFamily="34" charset="-122"/>
                <a:cs typeface="Lora" pitchFamily="34" charset="-120"/>
              </a:rPr>
              <a:t>Visualized missing data post-imputation</a:t>
            </a:r>
            <a:r>
              <a:rPr lang="en-US" sz="1750" dirty="0">
                <a:solidFill>
                  <a:srgbClr val="2C2821"/>
                </a:solidFill>
                <a:latin typeface="Lora" pitchFamily="34" charset="0"/>
                <a:ea typeface="Lora" pitchFamily="34" charset="-122"/>
                <a:cs typeface="Lora" pitchFamily="34" charset="-120"/>
              </a:rPr>
              <a:t> using </a:t>
            </a:r>
            <a:r>
              <a:rPr lang="en-US" sz="1750" dirty="0">
                <a:solidFill>
                  <a:srgbClr val="2C2821"/>
                </a:solidFill>
                <a:highlight>
                  <a:srgbClr val="D7F4E4"/>
                </a:highlight>
                <a:latin typeface="Consolas" pitchFamily="34" charset="0"/>
                <a:ea typeface="Consolas" pitchFamily="34" charset="-122"/>
                <a:cs typeface="Consolas" pitchFamily="34" charset="-120"/>
              </a:rPr>
              <a:t>missingno.matrix()</a:t>
            </a:r>
            <a:r>
              <a:rPr lang="en-US" sz="1750" dirty="0">
                <a:solidFill>
                  <a:srgbClr val="2C2821"/>
                </a:solidFill>
                <a:latin typeface="Lora" pitchFamily="34" charset="0"/>
                <a:ea typeface="Lora" pitchFamily="34" charset="-122"/>
                <a:cs typeface="Lora" pitchFamily="34" charset="-120"/>
              </a:rPr>
              <a:t> for both the modified train and test datasets, ensuring missing data was addressed.</a:t>
            </a:r>
            <a:endParaRPr lang="en-US" sz="1750" dirty="0"/>
          </a:p>
        </p:txBody>
      </p:sp>
      <p:sp>
        <p:nvSpPr>
          <p:cNvPr id="6" name="Text 4"/>
          <p:cNvSpPr/>
          <p:nvPr/>
        </p:nvSpPr>
        <p:spPr>
          <a:xfrm>
            <a:off x="565677" y="2507719"/>
            <a:ext cx="12679918"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2C2821"/>
                </a:solidFill>
                <a:latin typeface="Lora" pitchFamily="34" charset="0"/>
                <a:ea typeface="Lora" pitchFamily="34" charset="-122"/>
                <a:cs typeface="Lora" pitchFamily="34" charset="-120"/>
              </a:rPr>
              <a:t>Displayed missing values matrix</a:t>
            </a:r>
            <a:r>
              <a:rPr lang="en-US" sz="1750" dirty="0">
                <a:solidFill>
                  <a:srgbClr val="2C2821"/>
                </a:solidFill>
                <a:latin typeface="Lora" pitchFamily="34" charset="0"/>
                <a:ea typeface="Lora" pitchFamily="34" charset="-122"/>
                <a:cs typeface="Lora" pitchFamily="34" charset="-120"/>
              </a:rPr>
              <a:t> with a clear title for both datasets after filling, confirming the changes visually.</a:t>
            </a:r>
            <a:endParaRPr lang="en-US" sz="1750" dirty="0"/>
          </a:p>
        </p:txBody>
      </p:sp>
      <p:pic>
        <p:nvPicPr>
          <p:cNvPr id="7" name="Image 0" descr="preencoded.png"/>
          <p:cNvPicPr>
            <a:picLocks noChangeAspect="1"/>
          </p:cNvPicPr>
          <p:nvPr/>
        </p:nvPicPr>
        <p:blipFill>
          <a:blip r:embed="rId3"/>
          <a:stretch>
            <a:fillRect/>
          </a:stretch>
        </p:blipFill>
        <p:spPr>
          <a:xfrm>
            <a:off x="565676" y="3018234"/>
            <a:ext cx="13607523" cy="50998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58892" y="244191"/>
            <a:ext cx="6421049" cy="7350806"/>
          </a:xfrm>
          <a:prstGeom prst="rect">
            <a:avLst/>
          </a:prstGeom>
        </p:spPr>
      </p:pic>
      <p:sp>
        <p:nvSpPr>
          <p:cNvPr id="3" name="Text 0"/>
          <p:cNvSpPr/>
          <p:nvPr/>
        </p:nvSpPr>
        <p:spPr>
          <a:xfrm>
            <a:off x="793790" y="6886218"/>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7038473" y="244190"/>
            <a:ext cx="7233035" cy="7985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22472" y="299947"/>
            <a:ext cx="6041908" cy="5911691"/>
          </a:xfrm>
          <a:prstGeom prst="rect">
            <a:avLst/>
          </a:prstGeom>
        </p:spPr>
      </p:pic>
      <p:sp>
        <p:nvSpPr>
          <p:cNvPr id="3" name="Text 0"/>
          <p:cNvSpPr/>
          <p:nvPr/>
        </p:nvSpPr>
        <p:spPr>
          <a:xfrm>
            <a:off x="793790" y="6886337"/>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4" name="Image 0" descr="preencoded.png"/>
          <p:cNvPicPr>
            <a:picLocks noChangeAspect="1"/>
          </p:cNvPicPr>
          <p:nvPr/>
        </p:nvPicPr>
        <p:blipFill>
          <a:blip r:embed="rId4"/>
          <a:stretch>
            <a:fillRect/>
          </a:stretch>
        </p:blipFill>
        <p:spPr>
          <a:xfrm>
            <a:off x="6587544" y="3486178"/>
            <a:ext cx="7953646" cy="46542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1"/>
          <p:cNvSpPr/>
          <p:nvPr/>
        </p:nvSpPr>
        <p:spPr>
          <a:xfrm>
            <a:off x="398409" y="223672"/>
            <a:ext cx="8199181" cy="74104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b="1" dirty="0">
                <a:solidFill>
                  <a:srgbClr val="2C2821"/>
                </a:solidFill>
                <a:latin typeface="Lora" pitchFamily="34" charset="0"/>
                <a:ea typeface="Lora" pitchFamily="34" charset="-122"/>
                <a:cs typeface="Lora" pitchFamily="34" charset="-120"/>
              </a:rPr>
              <a:t>Identified categorical and numerical columns</a:t>
            </a:r>
            <a:r>
              <a:rPr lang="en-US" sz="1750" dirty="0">
                <a:solidFill>
                  <a:srgbClr val="2C2821"/>
                </a:solidFill>
                <a:latin typeface="Lora" pitchFamily="34" charset="0"/>
                <a:ea typeface="Lora" pitchFamily="34" charset="-122"/>
                <a:cs typeface="Lora" pitchFamily="34" charset="-120"/>
              </a:rPr>
              <a:t> in </a:t>
            </a:r>
            <a:r>
              <a:rPr lang="en-US" sz="1750" dirty="0">
                <a:solidFill>
                  <a:srgbClr val="2C2821"/>
                </a:solidFill>
                <a:highlight>
                  <a:srgbClr val="D7F4E4"/>
                </a:highlight>
                <a:latin typeface="Consolas" pitchFamily="34" charset="0"/>
                <a:ea typeface="Consolas" pitchFamily="34" charset="-122"/>
                <a:cs typeface="Consolas" pitchFamily="34" charset="-120"/>
              </a:rPr>
              <a:t>X_train</a:t>
            </a:r>
            <a:r>
              <a:rPr lang="en-US" sz="1750" dirty="0">
                <a:solidFill>
                  <a:srgbClr val="2C2821"/>
                </a:solidFill>
                <a:latin typeface="Lora" pitchFamily="34" charset="0"/>
                <a:ea typeface="Lora" pitchFamily="34" charset="-122"/>
                <a:cs typeface="Lora" pitchFamily="34" charset="-120"/>
              </a:rPr>
              <a:t> using </a:t>
            </a:r>
            <a:r>
              <a:rPr lang="en-US" sz="1750" dirty="0">
                <a:solidFill>
                  <a:srgbClr val="2C2821"/>
                </a:solidFill>
                <a:highlight>
                  <a:srgbClr val="D7F4E4"/>
                </a:highlight>
                <a:latin typeface="Consolas" pitchFamily="34" charset="0"/>
                <a:ea typeface="Consolas" pitchFamily="34" charset="-122"/>
                <a:cs typeface="Consolas" pitchFamily="34" charset="-120"/>
              </a:rPr>
              <a:t>select_dtypes()</a:t>
            </a:r>
            <a:r>
              <a:rPr lang="en-US" sz="1750" dirty="0">
                <a:solidFill>
                  <a:srgbClr val="2C2821"/>
                </a:solidFill>
                <a:latin typeface="Lora" pitchFamily="34" charset="0"/>
                <a:ea typeface="Lora" pitchFamily="34" charset="-122"/>
                <a:cs typeface="Lora" pitchFamily="34" charset="-120"/>
              </a:rPr>
              <a:t>, storing them in </a:t>
            </a:r>
            <a:r>
              <a:rPr lang="en-US" sz="1750" dirty="0">
                <a:solidFill>
                  <a:srgbClr val="2C2821"/>
                </a:solidFill>
                <a:highlight>
                  <a:srgbClr val="D7F4E4"/>
                </a:highlight>
                <a:latin typeface="Consolas" pitchFamily="34" charset="0"/>
                <a:ea typeface="Consolas" pitchFamily="34" charset="-122"/>
                <a:cs typeface="Consolas" pitchFamily="34" charset="-120"/>
              </a:rPr>
              <a:t>categorical_columns</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numerical_columns</a:t>
            </a:r>
            <a:r>
              <a:rPr lang="en-US" sz="1750" dirty="0">
                <a:solidFill>
                  <a:srgbClr val="2C2821"/>
                </a:solidFill>
                <a:latin typeface="Lora" pitchFamily="34" charset="0"/>
                <a:ea typeface="Lora" pitchFamily="34" charset="-122"/>
                <a:cs typeface="Lora" pitchFamily="34" charset="-120"/>
              </a:rPr>
              <a:t> respectively.</a:t>
            </a:r>
            <a:endParaRPr lang="en-US" sz="1750" dirty="0"/>
          </a:p>
        </p:txBody>
      </p:sp>
      <p:sp>
        <p:nvSpPr>
          <p:cNvPr id="4" name="Text 2"/>
          <p:cNvSpPr/>
          <p:nvPr/>
        </p:nvSpPr>
        <p:spPr>
          <a:xfrm>
            <a:off x="398409" y="1287425"/>
            <a:ext cx="10942381" cy="37052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2C2821"/>
                </a:solidFill>
                <a:latin typeface="Lora" pitchFamily="34" charset="0"/>
                <a:ea typeface="Lora" pitchFamily="34" charset="-122"/>
                <a:cs typeface="Lora" pitchFamily="34" charset="-120"/>
              </a:rPr>
              <a:t>Created a preprocessor</a:t>
            </a:r>
            <a:r>
              <a:rPr lang="en-US" sz="1750" dirty="0">
                <a:solidFill>
                  <a:srgbClr val="2C2821"/>
                </a:solidFill>
                <a:latin typeface="Lora" pitchFamily="34" charset="0"/>
                <a:ea typeface="Lora" pitchFamily="34" charset="-122"/>
                <a:cs typeface="Lora" pitchFamily="34" charset="-120"/>
              </a:rPr>
              <a:t> using </a:t>
            </a:r>
            <a:r>
              <a:rPr lang="en-US" sz="1750" dirty="0">
                <a:solidFill>
                  <a:srgbClr val="2C2821"/>
                </a:solidFill>
                <a:highlight>
                  <a:srgbClr val="D7F4E4"/>
                </a:highlight>
                <a:latin typeface="Consolas" pitchFamily="34" charset="0"/>
                <a:ea typeface="Consolas" pitchFamily="34" charset="-122"/>
                <a:cs typeface="Consolas" pitchFamily="34" charset="-120"/>
              </a:rPr>
              <a:t>ColumnTransformer</a:t>
            </a:r>
            <a:r>
              <a:rPr lang="en-US" sz="1750" dirty="0">
                <a:solidFill>
                  <a:srgbClr val="2C2821"/>
                </a:solidFill>
                <a:latin typeface="Lora" pitchFamily="34" charset="0"/>
                <a:ea typeface="Lora" pitchFamily="34" charset="-122"/>
                <a:cs typeface="Lora" pitchFamily="34" charset="-120"/>
              </a:rPr>
              <a:t> to handle both categorical and numerical columns:</a:t>
            </a:r>
            <a:endParaRPr lang="en-US" sz="1750" dirty="0"/>
          </a:p>
        </p:txBody>
      </p:sp>
      <p:sp>
        <p:nvSpPr>
          <p:cNvPr id="5" name="Text 3"/>
          <p:cNvSpPr/>
          <p:nvPr/>
        </p:nvSpPr>
        <p:spPr>
          <a:xfrm>
            <a:off x="398409" y="1642542"/>
            <a:ext cx="12317016" cy="37052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Numerical columns</a:t>
            </a:r>
            <a:r>
              <a:rPr lang="en-US" sz="1750" dirty="0">
                <a:solidFill>
                  <a:srgbClr val="2C2821"/>
                </a:solidFill>
                <a:latin typeface="Lora" pitchFamily="34" charset="0"/>
                <a:ea typeface="Lora" pitchFamily="34" charset="-122"/>
                <a:cs typeface="Lora" pitchFamily="34" charset="-120"/>
              </a:rPr>
              <a:t> are imputed using the median and scaled with </a:t>
            </a:r>
            <a:r>
              <a:rPr lang="en-US" sz="1750" dirty="0">
                <a:solidFill>
                  <a:srgbClr val="2C2821"/>
                </a:solidFill>
                <a:highlight>
                  <a:srgbClr val="D7F4E4"/>
                </a:highlight>
                <a:latin typeface="Consolas" pitchFamily="34" charset="0"/>
                <a:ea typeface="Consolas" pitchFamily="34" charset="-122"/>
                <a:cs typeface="Consolas" pitchFamily="34" charset="-120"/>
              </a:rPr>
              <a:t>StandardScaler</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6" name="Text 4"/>
          <p:cNvSpPr/>
          <p:nvPr/>
        </p:nvSpPr>
        <p:spPr>
          <a:xfrm>
            <a:off x="398409" y="2073627"/>
            <a:ext cx="12317016" cy="37052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2C2821"/>
                </a:solidFill>
                <a:latin typeface="Lora" pitchFamily="34" charset="0"/>
                <a:ea typeface="Lora" pitchFamily="34" charset="-122"/>
                <a:cs typeface="Lora" pitchFamily="34" charset="-120"/>
              </a:rPr>
              <a:t>Categorical columns</a:t>
            </a:r>
            <a:r>
              <a:rPr lang="en-US" sz="1750" dirty="0">
                <a:solidFill>
                  <a:srgbClr val="2C2821"/>
                </a:solidFill>
                <a:latin typeface="Lora" pitchFamily="34" charset="0"/>
                <a:ea typeface="Lora" pitchFamily="34" charset="-122"/>
                <a:cs typeface="Lora" pitchFamily="34" charset="-120"/>
              </a:rPr>
              <a:t> are imputed using the most frequent value and one-hot encoded using </a:t>
            </a:r>
            <a:r>
              <a:rPr lang="en-US" sz="1750" dirty="0">
                <a:solidFill>
                  <a:srgbClr val="2C2821"/>
                </a:solidFill>
                <a:highlight>
                  <a:srgbClr val="D7F4E4"/>
                </a:highlight>
                <a:latin typeface="Consolas" pitchFamily="34" charset="0"/>
                <a:ea typeface="Consolas" pitchFamily="34" charset="-122"/>
                <a:cs typeface="Consolas" pitchFamily="34" charset="-120"/>
              </a:rPr>
              <a:t>OneHotEncoder</a:t>
            </a:r>
            <a:r>
              <a:rPr lang="en-US" sz="1750" dirty="0">
                <a:solidFill>
                  <a:srgbClr val="2C2821"/>
                </a:solidFill>
                <a:latin typeface="Lora" pitchFamily="34" charset="0"/>
                <a:ea typeface="Lora" pitchFamily="34" charset="-122"/>
                <a:cs typeface="Lora" pitchFamily="34" charset="-120"/>
              </a:rPr>
              <a:t>.</a:t>
            </a:r>
            <a:endParaRPr lang="en-US" sz="1750" dirty="0"/>
          </a:p>
        </p:txBody>
      </p:sp>
      <p:sp>
        <p:nvSpPr>
          <p:cNvPr id="7" name="Text 5"/>
          <p:cNvSpPr/>
          <p:nvPr/>
        </p:nvSpPr>
        <p:spPr>
          <a:xfrm>
            <a:off x="398409" y="2504712"/>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b="1" dirty="0">
                <a:solidFill>
                  <a:srgbClr val="2C2821"/>
                </a:solidFill>
                <a:latin typeface="Lora" pitchFamily="34" charset="0"/>
                <a:ea typeface="Lora" pitchFamily="34" charset="-122"/>
                <a:cs typeface="Lora" pitchFamily="34" charset="-120"/>
              </a:rPr>
              <a:t>Applied the preprocessor</a:t>
            </a:r>
            <a:r>
              <a:rPr lang="en-US" sz="1750" dirty="0">
                <a:solidFill>
                  <a:srgbClr val="2C2821"/>
                </a:solidFill>
                <a:latin typeface="Lora" pitchFamily="34" charset="0"/>
                <a:ea typeface="Lora" pitchFamily="34" charset="-122"/>
                <a:cs typeface="Lora" pitchFamily="34" charset="-120"/>
              </a:rPr>
              <a:t> to </a:t>
            </a:r>
            <a:r>
              <a:rPr lang="en-US" sz="1750" dirty="0">
                <a:solidFill>
                  <a:srgbClr val="2C2821"/>
                </a:solidFill>
                <a:highlight>
                  <a:srgbClr val="D7F4E4"/>
                </a:highlight>
                <a:latin typeface="Consolas" pitchFamily="34" charset="0"/>
                <a:ea typeface="Consolas" pitchFamily="34" charset="-122"/>
                <a:cs typeface="Consolas" pitchFamily="34" charset="-120"/>
              </a:rPr>
              <a:t>X_train</a:t>
            </a:r>
            <a:r>
              <a:rPr lang="en-US" sz="1750" dirty="0">
                <a:solidFill>
                  <a:srgbClr val="2C2821"/>
                </a:solidFill>
                <a:latin typeface="Lora" pitchFamily="34" charset="0"/>
                <a:ea typeface="Lora" pitchFamily="34" charset="-122"/>
                <a:cs typeface="Lora" pitchFamily="34" charset="-120"/>
              </a:rPr>
              <a:t> by fitting and transforming the data and then </a:t>
            </a:r>
            <a:r>
              <a:rPr lang="en-US" sz="1750" b="1" dirty="0">
                <a:solidFill>
                  <a:srgbClr val="2C2821"/>
                </a:solidFill>
                <a:latin typeface="Lora" pitchFamily="34" charset="0"/>
                <a:ea typeface="Lora" pitchFamily="34" charset="-122"/>
                <a:cs typeface="Lora" pitchFamily="34" charset="-120"/>
              </a:rPr>
              <a:t>transformed</a:t>
            </a:r>
            <a:r>
              <a:rPr lang="en-US" sz="1750" dirty="0">
                <a:solidFill>
                  <a:srgbClr val="2C2821"/>
                </a:solidFill>
                <a:latin typeface="Lora" pitchFamily="34" charset="0"/>
                <a:ea typeface="Lora" pitchFamily="34" charset="-122"/>
                <a:cs typeface="Lora" pitchFamily="34" charset="-120"/>
              </a:rPr>
              <a:t> </a:t>
            </a:r>
            <a:r>
              <a:rPr lang="en-US" sz="1750" dirty="0">
                <a:solidFill>
                  <a:srgbClr val="2C2821"/>
                </a:solidFill>
                <a:highlight>
                  <a:srgbClr val="D7F4E4"/>
                </a:highlight>
                <a:latin typeface="Consolas" pitchFamily="34" charset="0"/>
                <a:ea typeface="Consolas" pitchFamily="34" charset="-122"/>
                <a:cs typeface="Consolas" pitchFamily="34" charset="-120"/>
              </a:rPr>
              <a:t>X_test</a:t>
            </a:r>
            <a:r>
              <a:rPr lang="en-US" sz="1750" dirty="0">
                <a:solidFill>
                  <a:srgbClr val="2C2821"/>
                </a:solidFill>
                <a:latin typeface="Lora" pitchFamily="34" charset="0"/>
                <a:ea typeface="Lora" pitchFamily="34" charset="-122"/>
                <a:cs typeface="Lora" pitchFamily="34" charset="-120"/>
              </a:rPr>
              <a:t> using the same preprocessor (without fitting on the test data).</a:t>
            </a:r>
            <a:endParaRPr lang="en-US" sz="1750" dirty="0"/>
          </a:p>
        </p:txBody>
      </p:sp>
      <p:sp>
        <p:nvSpPr>
          <p:cNvPr id="8" name="Text 6"/>
          <p:cNvSpPr/>
          <p:nvPr/>
        </p:nvSpPr>
        <p:spPr>
          <a:xfrm>
            <a:off x="398409" y="3298699"/>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b="1" dirty="0">
                <a:solidFill>
                  <a:srgbClr val="2C2821"/>
                </a:solidFill>
                <a:latin typeface="Lora" pitchFamily="34" charset="0"/>
                <a:ea typeface="Lora" pitchFamily="34" charset="-122"/>
                <a:cs typeface="Lora" pitchFamily="34" charset="-120"/>
              </a:rPr>
              <a:t>Checked the shape of the transformed data</a:t>
            </a:r>
            <a:r>
              <a:rPr lang="en-US" sz="1750" dirty="0">
                <a:solidFill>
                  <a:srgbClr val="2C2821"/>
                </a:solidFill>
                <a:latin typeface="Lora" pitchFamily="34" charset="0"/>
                <a:ea typeface="Lora" pitchFamily="34" charset="-122"/>
                <a:cs typeface="Lora" pitchFamily="34" charset="-120"/>
              </a:rPr>
              <a:t> for both </a:t>
            </a:r>
            <a:r>
              <a:rPr lang="en-US" sz="1750" dirty="0">
                <a:solidFill>
                  <a:srgbClr val="2C2821"/>
                </a:solidFill>
                <a:highlight>
                  <a:srgbClr val="D7F4E4"/>
                </a:highlight>
                <a:latin typeface="Consolas" pitchFamily="34" charset="0"/>
                <a:ea typeface="Consolas" pitchFamily="34" charset="-122"/>
                <a:cs typeface="Consolas" pitchFamily="34" charset="-120"/>
              </a:rPr>
              <a:t>X_train</a:t>
            </a:r>
            <a:r>
              <a:rPr lang="en-US" sz="1750" dirty="0">
                <a:solidFill>
                  <a:srgbClr val="2C2821"/>
                </a:solidFill>
                <a:latin typeface="Lora" pitchFamily="34" charset="0"/>
                <a:ea typeface="Lora" pitchFamily="34" charset="-122"/>
                <a:cs typeface="Lora" pitchFamily="34" charset="-120"/>
              </a:rPr>
              <a:t> and </a:t>
            </a:r>
            <a:r>
              <a:rPr lang="en-US" sz="1750" dirty="0">
                <a:solidFill>
                  <a:srgbClr val="2C2821"/>
                </a:solidFill>
                <a:highlight>
                  <a:srgbClr val="D7F4E4"/>
                </a:highlight>
                <a:latin typeface="Consolas" pitchFamily="34" charset="0"/>
                <a:ea typeface="Consolas" pitchFamily="34" charset="-122"/>
                <a:cs typeface="Consolas" pitchFamily="34" charset="-120"/>
              </a:rPr>
              <a:t>X_test</a:t>
            </a:r>
            <a:r>
              <a:rPr lang="en-US" sz="1750" dirty="0">
                <a:solidFill>
                  <a:srgbClr val="2C2821"/>
                </a:solidFill>
                <a:latin typeface="Lora" pitchFamily="34" charset="0"/>
                <a:ea typeface="Lora" pitchFamily="34" charset="-122"/>
                <a:cs typeface="Lora" pitchFamily="34" charset="-120"/>
              </a:rPr>
              <a:t> to confirm that preprocessing was applied correctly.</a:t>
            </a:r>
            <a:endParaRPr lang="en-US" sz="1750" dirty="0"/>
          </a:p>
        </p:txBody>
      </p:sp>
      <p:sp>
        <p:nvSpPr>
          <p:cNvPr id="9" name="Text 7"/>
          <p:cNvSpPr/>
          <p:nvPr/>
        </p:nvSpPr>
        <p:spPr>
          <a:xfrm>
            <a:off x="398409" y="4197477"/>
            <a:ext cx="12679918" cy="73342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b="1" dirty="0">
                <a:solidFill>
                  <a:srgbClr val="2C2821"/>
                </a:solidFill>
                <a:latin typeface="Lora" pitchFamily="34" charset="0"/>
                <a:ea typeface="Lora" pitchFamily="34" charset="-122"/>
                <a:cs typeface="Lora" pitchFamily="34" charset="-120"/>
              </a:rPr>
              <a:t>One-hot encoded the target labels (</a:t>
            </a:r>
            <a:r>
              <a:rPr lang="en-US" sz="1750" dirty="0">
                <a:solidFill>
                  <a:srgbClr val="2C2821"/>
                </a:solidFill>
                <a:highlight>
                  <a:srgbClr val="D7F4E4"/>
                </a:highlight>
                <a:latin typeface="Consolas" pitchFamily="34" charset="0"/>
                <a:ea typeface="Consolas" pitchFamily="34" charset="-122"/>
                <a:cs typeface="Consolas" pitchFamily="34" charset="-120"/>
              </a:rPr>
              <a:t>y_train</a:t>
            </a:r>
            <a:r>
              <a:rPr lang="en-US" sz="1750" b="1" dirty="0">
                <a:solidFill>
                  <a:srgbClr val="2C2821"/>
                </a:solidFill>
                <a:latin typeface="Lora" pitchFamily="34" charset="0"/>
                <a:ea typeface="Lora" pitchFamily="34" charset="-122"/>
                <a:cs typeface="Lora" pitchFamily="34" charset="-120"/>
              </a:rPr>
              <a:t>)</a:t>
            </a:r>
            <a:r>
              <a:rPr lang="en-US" sz="1750" dirty="0">
                <a:solidFill>
                  <a:srgbClr val="2C2821"/>
                </a:solidFill>
                <a:latin typeface="Lora" pitchFamily="34" charset="0"/>
                <a:ea typeface="Lora" pitchFamily="34" charset="-122"/>
                <a:cs typeface="Lora" pitchFamily="34" charset="-120"/>
              </a:rPr>
              <a:t> using </a:t>
            </a:r>
            <a:r>
              <a:rPr lang="en-US" sz="1750" dirty="0">
                <a:solidFill>
                  <a:srgbClr val="2C2821"/>
                </a:solidFill>
                <a:highlight>
                  <a:srgbClr val="D7F4E4"/>
                </a:highlight>
                <a:latin typeface="Consolas" pitchFamily="34" charset="0"/>
                <a:ea typeface="Consolas" pitchFamily="34" charset="-122"/>
                <a:cs typeface="Consolas" pitchFamily="34" charset="-120"/>
              </a:rPr>
              <a:t>pd.get_dummies()</a:t>
            </a:r>
            <a:r>
              <a:rPr lang="en-US" sz="1750" dirty="0">
                <a:solidFill>
                  <a:srgbClr val="2C2821"/>
                </a:solidFill>
                <a:latin typeface="Lora" pitchFamily="34" charset="0"/>
                <a:ea typeface="Lora" pitchFamily="34" charset="-122"/>
                <a:cs typeface="Lora" pitchFamily="34" charset="-120"/>
              </a:rPr>
              <a:t> and printed the shape of the transformed labels to verify the encoding.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2426</Words>
  <Application>Microsoft Office PowerPoint</Application>
  <PresentationFormat>Custom</PresentationFormat>
  <Paragraphs>141</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Alice</vt:lpstr>
      <vt:lpstr>Lora</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Krishna Khandelwal</cp:lastModifiedBy>
  <cp:revision>3</cp:revision>
  <dcterms:created xsi:type="dcterms:W3CDTF">2024-09-28T00:57:50Z</dcterms:created>
  <dcterms:modified xsi:type="dcterms:W3CDTF">2025-03-06T20:17:40Z</dcterms:modified>
</cp:coreProperties>
</file>